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66" r:id="rId3"/>
    <p:sldId id="279" r:id="rId4"/>
    <p:sldId id="267" r:id="rId5"/>
    <p:sldId id="269" r:id="rId6"/>
    <p:sldId id="280" r:id="rId7"/>
    <p:sldId id="268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85" r:id="rId17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BBC"/>
    <a:srgbClr val="008E40"/>
    <a:srgbClr val="4E4E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09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7463E4-84CB-42C3-A73A-F4256A7FBABB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40F05-43A4-4400-87D8-04690A9B50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0267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69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77B9-920B-4D6B-9565-D6BC480AFEE4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9485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77B9-920B-4D6B-9565-D6BC480AFEE4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7543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7393D-3550-4514-8A29-3E6EC2F535FD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64AE-C52D-42CE-96E0-F5BE61024E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3372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7393D-3550-4514-8A29-3E6EC2F535FD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A64AE-C52D-42CE-96E0-F5BE61024E7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467373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77B9-920B-4D6B-9565-D6BC480AFEE4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275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77B9-920B-4D6B-9565-D6BC480AFEE4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0923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77B9-920B-4D6B-9565-D6BC480AFEE4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3290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77B9-920B-4D6B-9565-D6BC480AFEE4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4998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77B9-920B-4D6B-9565-D6BC480AFEE4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92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77B9-920B-4D6B-9565-D6BC480AFEE4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5865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77B9-920B-4D6B-9565-D6BC480AFEE4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6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A77B9-920B-4D6B-9565-D6BC480AFEE4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7235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A77B9-920B-4D6B-9565-D6BC480AFEE4}" type="datetimeFigureOut">
              <a:rPr lang="ko-KR" altLang="en-US" smtClean="0"/>
              <a:t>2016-02-02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A0FD4-7AB3-4213-B683-5870C4BD5831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98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835696" y="1283276"/>
            <a:ext cx="71287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4800" dirty="0">
                <a:solidFill>
                  <a:schemeClr val="accent5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종합심사 </a:t>
            </a:r>
            <a:r>
              <a:rPr lang="ko-KR" altLang="en-US" sz="4800" dirty="0" smtClean="0">
                <a:solidFill>
                  <a:schemeClr val="accent5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낙찰제</a:t>
            </a:r>
            <a:endParaRPr lang="en-US" altLang="ko-KR" sz="4800" dirty="0">
              <a:solidFill>
                <a:schemeClr val="accent1">
                  <a:lumMod val="50000"/>
                </a:schemeClr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algn="ctr"/>
            <a:r>
              <a:rPr lang="ko-KR" altLang="en-US" sz="4800" dirty="0" smtClean="0">
                <a:solidFill>
                  <a:schemeClr val="accent1">
                    <a:lumMod val="50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세부심사기준 제정</a:t>
            </a:r>
            <a:r>
              <a:rPr lang="en-US" altLang="ko-KR" sz="4800" dirty="0" smtClean="0">
                <a:solidFill>
                  <a:schemeClr val="accent1">
                    <a:lumMod val="50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(</a:t>
            </a:r>
            <a:r>
              <a:rPr lang="ko-KR" altLang="en-US" sz="4800" dirty="0" smtClean="0">
                <a:solidFill>
                  <a:schemeClr val="accent1">
                    <a:lumMod val="50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안</a:t>
            </a:r>
            <a:r>
              <a:rPr lang="en-US" altLang="ko-KR" sz="4800" dirty="0" smtClean="0">
                <a:solidFill>
                  <a:schemeClr val="accent1">
                    <a:lumMod val="50000"/>
                  </a:schemeClr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)</a:t>
            </a:r>
            <a:endParaRPr lang="ko-KR" altLang="en-US" sz="4800" dirty="0">
              <a:solidFill>
                <a:srgbClr val="FF0000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40002" y="3166846"/>
            <a:ext cx="1720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tx2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2016.02.03.</a:t>
            </a:r>
            <a:endParaRPr lang="ko-KR" altLang="en-US" dirty="0">
              <a:solidFill>
                <a:schemeClr val="tx2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67944" y="378904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tx2"/>
                </a:solidFill>
                <a:latin typeface="HY울릉도M" panose="02030600000101010101" pitchFamily="18" charset="-127"/>
                <a:ea typeface="HY울릉도M" panose="02030600000101010101" pitchFamily="18" charset="-127"/>
              </a:rPr>
              <a:t>한국철도시설공단</a:t>
            </a:r>
            <a:endParaRPr lang="ko-KR" altLang="en-US" sz="2400" dirty="0">
              <a:solidFill>
                <a:schemeClr val="tx2"/>
              </a:solidFill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005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1318" y="110680"/>
            <a:ext cx="3950120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en-US" altLang="ko-KR" sz="2400" b="1" kern="0" spc="-100" dirty="0">
                <a:solidFill>
                  <a:schemeClr val="bg1"/>
                </a:solidFill>
                <a:latin typeface="맑은 고딕" panose="020B0503020000020004" pitchFamily="50" charset="-127"/>
              </a:rPr>
              <a:t>2</a:t>
            </a:r>
            <a:r>
              <a:rPr lang="en-US" altLang="ko-KR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종합심사 낙찰제 기본개요</a:t>
            </a:r>
            <a:endParaRPr lang="ko-KR" altLang="en-US" sz="2400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395285" y="908720"/>
            <a:ext cx="8353428" cy="554461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타원 53"/>
          <p:cNvSpPr/>
          <p:nvPr/>
        </p:nvSpPr>
        <p:spPr>
          <a:xfrm>
            <a:off x="540530" y="1052736"/>
            <a:ext cx="8066900" cy="5256584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35891C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8" name="양쪽 모서리가 둥근 사각형 117"/>
          <p:cNvSpPr/>
          <p:nvPr/>
        </p:nvSpPr>
        <p:spPr>
          <a:xfrm rot="5400000">
            <a:off x="2611755" y="-1003291"/>
            <a:ext cx="391578" cy="468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5891C"/>
          </a:solidFill>
          <a:ln w="3175">
            <a:solidFill>
              <a:schemeClr val="tx1"/>
            </a:solidFill>
          </a:ln>
          <a:effectLst>
            <a:outerShdw dist="38100" dir="30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직사각형 118"/>
          <p:cNvSpPr/>
          <p:nvPr/>
        </p:nvSpPr>
        <p:spPr>
          <a:xfrm>
            <a:off x="474632" y="1189123"/>
            <a:ext cx="1819729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입찰금액 심사 </a:t>
            </a:r>
            <a:r>
              <a:rPr lang="en-US" altLang="ko-KR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(50</a:t>
            </a:r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점</a:t>
            </a:r>
            <a:r>
              <a:rPr lang="en-US" altLang="ko-KR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)</a:t>
            </a:r>
            <a:endParaRPr lang="ko-KR" altLang="en-US" sz="1400" b="1" kern="0" spc="-5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21" name="직각 삼각형 120"/>
          <p:cNvSpPr/>
          <p:nvPr/>
        </p:nvSpPr>
        <p:spPr>
          <a:xfrm flipH="1" flipV="1">
            <a:off x="473080" y="1532496"/>
            <a:ext cx="61914" cy="89433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763989" y="1928866"/>
            <a:ext cx="7552427" cy="4236438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35891C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4" name="양쪽 모서리가 둥근 사각형 43"/>
          <p:cNvSpPr/>
          <p:nvPr/>
        </p:nvSpPr>
        <p:spPr>
          <a:xfrm>
            <a:off x="755576" y="1630037"/>
            <a:ext cx="3801941" cy="294755"/>
          </a:xfrm>
          <a:prstGeom prst="round2SameRect">
            <a:avLst>
              <a:gd name="adj1" fmla="val 18292"/>
              <a:gd name="adj2" fmla="val 0"/>
            </a:avLst>
          </a:prstGeom>
          <a:solidFill>
            <a:srgbClr val="35891C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2196176" y="1628800"/>
            <a:ext cx="1386918" cy="2862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algn="ctr" fontAlgn="base" latinLnBrk="0">
              <a:lnSpc>
                <a:spcPct val="90000"/>
              </a:lnSpc>
            </a:pPr>
            <a:r>
              <a:rPr lang="ko-KR" altLang="en-US" sz="1400" b="1" kern="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점수 산정 방식</a:t>
            </a:r>
            <a:endParaRPr lang="ko-KR" altLang="en-US" sz="1400" b="1" kern="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00" name="그룹 99"/>
          <p:cNvGrpSpPr/>
          <p:nvPr/>
        </p:nvGrpSpPr>
        <p:grpSpPr>
          <a:xfrm>
            <a:off x="850536" y="2193718"/>
            <a:ext cx="83154" cy="83154"/>
            <a:chOff x="-27348" y="2076747"/>
            <a:chExt cx="348343" cy="348343"/>
          </a:xfrm>
        </p:grpSpPr>
        <p:sp>
          <p:nvSpPr>
            <p:cNvPr id="101" name="모서리가 둥근 직사각형 100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갈매기형 수장 101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3" name="직사각형 102"/>
          <p:cNvSpPr/>
          <p:nvPr/>
        </p:nvSpPr>
        <p:spPr>
          <a:xfrm>
            <a:off x="989216" y="2060848"/>
            <a:ext cx="720080" cy="3508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산식</a:t>
            </a:r>
            <a:endParaRPr lang="ko-KR" altLang="en-US" sz="1200" b="1" kern="0" spc="-10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989216" y="2411713"/>
            <a:ext cx="2939638" cy="102181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71450" indent="-17145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균형가격 미만</a:t>
            </a:r>
            <a:endParaRPr lang="en-US" altLang="ko-KR" sz="1200" b="1" kern="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  <a:p>
            <a:pPr marL="171450" indent="-17145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균형가격              배점한도             </a:t>
            </a:r>
            <a:endParaRPr lang="en-US" altLang="ko-KR" sz="1200" b="1" kern="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  <a:p>
            <a:pPr marL="171450" indent="-17145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균형가격 초과</a:t>
            </a:r>
            <a:endParaRPr lang="en-US" altLang="ko-KR" sz="1200" b="1" kern="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6" name="직사각형 115"/>
          <p:cNvSpPr/>
          <p:nvPr/>
        </p:nvSpPr>
        <p:spPr>
          <a:xfrm>
            <a:off x="4522886" y="3751171"/>
            <a:ext cx="2810693" cy="30777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228600" indent="-22860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v"/>
            </a:pPr>
            <a:r>
              <a:rPr lang="ko-KR" altLang="en-US" sz="10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가격편차 조정계수</a:t>
            </a:r>
            <a:r>
              <a:rPr lang="en-US" altLang="ko-KR" sz="10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(A)</a:t>
            </a:r>
            <a:r>
              <a:rPr lang="ko-KR" altLang="en-US" sz="10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는 </a:t>
            </a:r>
            <a:r>
              <a:rPr lang="en-US" altLang="ko-KR" sz="10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0.5 (B)</a:t>
            </a:r>
            <a:r>
              <a:rPr lang="ko-KR" altLang="en-US" sz="10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는</a:t>
            </a:r>
            <a:r>
              <a:rPr lang="en-US" altLang="ko-KR" sz="1000" b="1" kern="0" spc="-10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 </a:t>
            </a:r>
            <a:r>
              <a:rPr lang="en-US" altLang="ko-KR" sz="10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1</a:t>
            </a:r>
            <a:endParaRPr lang="ko-KR" altLang="en-US" sz="1000" b="1" kern="0" spc="-10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2061" name="그룹 2060"/>
          <p:cNvGrpSpPr/>
          <p:nvPr/>
        </p:nvGrpSpPr>
        <p:grpSpPr>
          <a:xfrm>
            <a:off x="900905" y="3717032"/>
            <a:ext cx="3532005" cy="3312368"/>
            <a:chOff x="4843729" y="3717032"/>
            <a:chExt cx="3532005" cy="3312368"/>
          </a:xfrm>
        </p:grpSpPr>
        <p:cxnSp>
          <p:nvCxnSpPr>
            <p:cNvPr id="120" name="직선 화살표 연결선 119"/>
            <p:cNvCxnSpPr/>
            <p:nvPr/>
          </p:nvCxnSpPr>
          <p:spPr>
            <a:xfrm>
              <a:off x="5351398" y="5805264"/>
              <a:ext cx="252028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직선 화살표 연결선 121"/>
            <p:cNvCxnSpPr/>
            <p:nvPr/>
          </p:nvCxnSpPr>
          <p:spPr>
            <a:xfrm flipV="1">
              <a:off x="5351398" y="4047085"/>
              <a:ext cx="0" cy="17581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TextBox 122"/>
            <p:cNvSpPr txBox="1"/>
            <p:nvPr/>
          </p:nvSpPr>
          <p:spPr>
            <a:xfrm>
              <a:off x="7436136" y="5805264"/>
              <a:ext cx="86759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입찰가격</a:t>
              </a:r>
              <a:endPara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4928603" y="3717032"/>
              <a:ext cx="56262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1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가격</a:t>
              </a:r>
              <a:endParaRPr lang="en-US" altLang="ko-KR" sz="1100" b="1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r>
                <a:rPr lang="ko-KR" altLang="en-US" sz="11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점수</a:t>
              </a:r>
              <a:endPara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6" name="원호 125"/>
            <p:cNvSpPr/>
            <p:nvPr/>
          </p:nvSpPr>
          <p:spPr>
            <a:xfrm>
              <a:off x="5495414" y="4364522"/>
              <a:ext cx="1827550" cy="2664878"/>
            </a:xfrm>
            <a:prstGeom prst="arc">
              <a:avLst>
                <a:gd name="adj1" fmla="val 16200000"/>
                <a:gd name="adj2" fmla="val 21303783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5072043" y="4236004"/>
              <a:ext cx="3507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50</a:t>
              </a:r>
              <a:endPara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72043" y="5805264"/>
              <a:ext cx="3507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0</a:t>
              </a:r>
              <a:endPara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6088554" y="5805264"/>
              <a:ext cx="7030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000" b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균형가격</a:t>
              </a:r>
              <a:endPara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5" name="직사각형 134"/>
            <p:cNvSpPr/>
            <p:nvPr/>
          </p:nvSpPr>
          <p:spPr>
            <a:xfrm>
              <a:off x="4843729" y="3751171"/>
              <a:ext cx="3532005" cy="2315703"/>
            </a:xfrm>
            <a:prstGeom prst="rect">
              <a:avLst/>
            </a:prstGeom>
            <a:noFill/>
            <a:ln w="3175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원호 27"/>
            <p:cNvSpPr/>
            <p:nvPr/>
          </p:nvSpPr>
          <p:spPr>
            <a:xfrm rot="15981526">
              <a:off x="5746687" y="4410991"/>
              <a:ext cx="1421206" cy="1339327"/>
            </a:xfrm>
            <a:prstGeom prst="arc">
              <a:avLst>
                <a:gd name="adj1" fmla="val 16106178"/>
                <a:gd name="adj2" fmla="val 0"/>
              </a:avLst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59" name="직사각형 2058"/>
            <p:cNvSpPr/>
            <p:nvPr/>
          </p:nvSpPr>
          <p:spPr>
            <a:xfrm>
              <a:off x="5351398" y="4359114"/>
              <a:ext cx="1057791" cy="1446150"/>
            </a:xfrm>
            <a:prstGeom prst="rect">
              <a:avLst/>
            </a:prstGeom>
            <a:noFill/>
            <a:ln w="3175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0" name="직사각형 139"/>
          <p:cNvSpPr/>
          <p:nvPr/>
        </p:nvSpPr>
        <p:spPr>
          <a:xfrm>
            <a:off x="7931174" y="319306"/>
            <a:ext cx="1162498" cy="29206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699260" indent="-1699260" algn="r" fontAlgn="base" latinLnBrk="0">
              <a:lnSpc>
                <a:spcPct val="120000"/>
              </a:lnSpc>
            </a:pP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입찰금액 심사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361" y="2411713"/>
            <a:ext cx="30670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86" y="3107956"/>
            <a:ext cx="305752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752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1318" y="110680"/>
            <a:ext cx="3950120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en-US" altLang="ko-KR" sz="2400" b="1" kern="0" spc="-100" dirty="0">
                <a:solidFill>
                  <a:schemeClr val="bg1"/>
                </a:solidFill>
                <a:latin typeface="맑은 고딕" panose="020B0503020000020004" pitchFamily="50" charset="-127"/>
              </a:rPr>
              <a:t>2</a:t>
            </a:r>
            <a:r>
              <a:rPr lang="en-US" altLang="ko-KR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종합심사 낙찰제 기본개요</a:t>
            </a:r>
            <a:endParaRPr lang="ko-KR" altLang="en-US" sz="2400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395285" y="908720"/>
            <a:ext cx="8353428" cy="554461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타원 53"/>
          <p:cNvSpPr/>
          <p:nvPr/>
        </p:nvSpPr>
        <p:spPr>
          <a:xfrm>
            <a:off x="540530" y="1052736"/>
            <a:ext cx="8066900" cy="2304256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35891C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8" name="양쪽 모서리가 둥근 사각형 117"/>
          <p:cNvSpPr/>
          <p:nvPr/>
        </p:nvSpPr>
        <p:spPr>
          <a:xfrm rot="5400000">
            <a:off x="2611755" y="-1003291"/>
            <a:ext cx="391578" cy="468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5891C"/>
          </a:solidFill>
          <a:ln w="3175">
            <a:solidFill>
              <a:schemeClr val="tx1"/>
            </a:solidFill>
          </a:ln>
          <a:effectLst>
            <a:outerShdw dist="38100" dir="30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직사각형 118"/>
          <p:cNvSpPr/>
          <p:nvPr/>
        </p:nvSpPr>
        <p:spPr>
          <a:xfrm>
            <a:off x="474632" y="1189123"/>
            <a:ext cx="1443024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단가 심사 </a:t>
            </a:r>
            <a:r>
              <a:rPr lang="en-US" altLang="ko-KR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(-4</a:t>
            </a:r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점</a:t>
            </a:r>
            <a:r>
              <a:rPr lang="en-US" altLang="ko-KR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)</a:t>
            </a:r>
            <a:endParaRPr lang="ko-KR" altLang="en-US" sz="1400" b="1" kern="0" spc="-5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72" name="그룹 71"/>
          <p:cNvGrpSpPr/>
          <p:nvPr/>
        </p:nvGrpSpPr>
        <p:grpSpPr>
          <a:xfrm>
            <a:off x="624761" y="1772816"/>
            <a:ext cx="83154" cy="83154"/>
            <a:chOff x="-27348" y="2076747"/>
            <a:chExt cx="348343" cy="348343"/>
          </a:xfrm>
        </p:grpSpPr>
        <p:sp>
          <p:nvSpPr>
            <p:cNvPr id="73" name="모서리가 둥근 직사각형 72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갈매기형 수장 73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5" name="직사각형 74"/>
          <p:cNvSpPr/>
          <p:nvPr/>
        </p:nvSpPr>
        <p:spPr>
          <a:xfrm>
            <a:off x="718959" y="1672442"/>
            <a:ext cx="7741473" cy="30777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latin typeface="맑은 고딕" panose="020B0503020000020004" pitchFamily="50" charset="-127"/>
              </a:rPr>
              <a:t>단가심사점수는 직접공사비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세부공종별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입찰단가를 대상으로 하며</a:t>
            </a:r>
            <a:r>
              <a:rPr lang="en-US" altLang="ko-KR" sz="1400" b="1" kern="0" dirty="0">
                <a:latin typeface="맑은 고딕" panose="020B0503020000020004" pitchFamily="50" charset="-127"/>
              </a:rPr>
              <a:t>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다음 산식에 따라 산정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544" y="2061846"/>
            <a:ext cx="3204969" cy="629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6" name="그룹 75"/>
          <p:cNvGrpSpPr/>
          <p:nvPr/>
        </p:nvGrpSpPr>
        <p:grpSpPr>
          <a:xfrm>
            <a:off x="624761" y="2796319"/>
            <a:ext cx="83154" cy="83154"/>
            <a:chOff x="-27348" y="2076747"/>
            <a:chExt cx="348343" cy="348343"/>
          </a:xfrm>
        </p:grpSpPr>
        <p:sp>
          <p:nvSpPr>
            <p:cNvPr id="77" name="모서리가 둥근 직사각형 76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갈매기형 수장 77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0" name="직사각형 79"/>
          <p:cNvSpPr/>
          <p:nvPr/>
        </p:nvSpPr>
        <p:spPr>
          <a:xfrm>
            <a:off x="624761" y="2618328"/>
            <a:ext cx="7741473" cy="73866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세부공종별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단가점수는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세부공종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입찰단가가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세부공종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기준단가의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±18%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이내인 경우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점</a:t>
            </a:r>
            <a:endParaRPr lang="en-US" altLang="ko-KR" sz="1400" b="1" kern="0" dirty="0" smtClean="0">
              <a:latin typeface="맑은 고딕" panose="020B0503020000020004" pitchFamily="50" charset="-127"/>
            </a:endParaRPr>
          </a:p>
          <a:p>
            <a:pPr fontAlgn="base" latinLnBrk="0"/>
            <a:r>
              <a:rPr lang="ko-KR" altLang="en-US" sz="1400" b="1" kern="0" dirty="0" smtClean="0">
                <a:latin typeface="맑은 고딕" panose="020B0503020000020004" pitchFamily="50" charset="-127"/>
              </a:rPr>
              <a:t>그 외에는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점으로 평가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다만 산출내역서의 직접공사비에서 고정비용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(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표준시장단가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PS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등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)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이 차지하는 비중에 따라 만점 범위를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±</a:t>
            </a:r>
            <a:r>
              <a:rPr lang="en-US" altLang="ko-KR" sz="1400" b="1" kern="0" dirty="0">
                <a:latin typeface="맑은 고딕" panose="020B0503020000020004" pitchFamily="50" charset="-127"/>
              </a:rPr>
              <a:t>18% ~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±22%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로 설정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sp>
        <p:nvSpPr>
          <p:cNvPr id="81" name="타원 53"/>
          <p:cNvSpPr/>
          <p:nvPr/>
        </p:nvSpPr>
        <p:spPr>
          <a:xfrm>
            <a:off x="556245" y="3501008"/>
            <a:ext cx="8066900" cy="2808312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35891C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2" name="양쪽 모서리가 둥근 사각형 81"/>
          <p:cNvSpPr/>
          <p:nvPr/>
        </p:nvSpPr>
        <p:spPr>
          <a:xfrm rot="5400000">
            <a:off x="2611755" y="1444981"/>
            <a:ext cx="391578" cy="468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5891C"/>
          </a:solidFill>
          <a:ln w="3175">
            <a:solidFill>
              <a:schemeClr val="tx1"/>
            </a:solidFill>
          </a:ln>
          <a:effectLst>
            <a:outerShdw dist="38100" dir="30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직사각형 82"/>
          <p:cNvSpPr/>
          <p:nvPr/>
        </p:nvSpPr>
        <p:spPr>
          <a:xfrm>
            <a:off x="474632" y="3637395"/>
            <a:ext cx="2018501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하도급 계획 심사 </a:t>
            </a:r>
            <a:r>
              <a:rPr lang="en-US" altLang="ko-KR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(-4</a:t>
            </a:r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점</a:t>
            </a:r>
            <a:r>
              <a:rPr lang="en-US" altLang="ko-KR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)</a:t>
            </a:r>
            <a:endParaRPr lang="ko-KR" altLang="en-US" sz="1400" b="1" kern="0" spc="-5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84" name="그룹 83"/>
          <p:cNvGrpSpPr/>
          <p:nvPr/>
        </p:nvGrpSpPr>
        <p:grpSpPr>
          <a:xfrm>
            <a:off x="624761" y="4221088"/>
            <a:ext cx="83154" cy="83154"/>
            <a:chOff x="-27348" y="2076747"/>
            <a:chExt cx="348343" cy="348343"/>
          </a:xfrm>
        </p:grpSpPr>
        <p:sp>
          <p:nvSpPr>
            <p:cNvPr id="85" name="모서리가 둥근 직사각형 84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갈매기형 수장 85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7" name="직사각형 86"/>
          <p:cNvSpPr/>
          <p:nvPr/>
        </p:nvSpPr>
        <p:spPr>
          <a:xfrm>
            <a:off x="718959" y="4120714"/>
            <a:ext cx="7741473" cy="30777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latin typeface="맑은 고딕" panose="020B0503020000020004" pitchFamily="50" charset="-127"/>
              </a:rPr>
              <a:t>하도급 심사는 하도급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계약건별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하도급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금액를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대상으로 다음 산식에 따라 산정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grpSp>
        <p:nvGrpSpPr>
          <p:cNvPr id="89" name="그룹 88"/>
          <p:cNvGrpSpPr/>
          <p:nvPr/>
        </p:nvGrpSpPr>
        <p:grpSpPr>
          <a:xfrm>
            <a:off x="624761" y="5244591"/>
            <a:ext cx="83154" cy="83154"/>
            <a:chOff x="-27348" y="2076747"/>
            <a:chExt cx="348343" cy="348343"/>
          </a:xfrm>
        </p:grpSpPr>
        <p:sp>
          <p:nvSpPr>
            <p:cNvPr id="95" name="모서리가 둥근 직사각형 94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갈매기형 수장 95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8" name="직사각형 97"/>
          <p:cNvSpPr/>
          <p:nvPr/>
        </p:nvSpPr>
        <p:spPr>
          <a:xfrm>
            <a:off x="718959" y="5144217"/>
            <a:ext cx="7741473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하도급계약별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하도급할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금액이 설계내역서 상 금액의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60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이상으로써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하도할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부분의 입찰금액의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82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이상인 경우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점으로 평가하고 그 외에는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점으로 평가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552" y="4491075"/>
            <a:ext cx="3564656" cy="59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" name="직사각형 98"/>
          <p:cNvSpPr/>
          <p:nvPr/>
        </p:nvSpPr>
        <p:spPr>
          <a:xfrm>
            <a:off x="718959" y="5667437"/>
            <a:ext cx="7741473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marL="285750" indent="-285750" fontAlgn="base" latinLnBrk="0">
              <a:buFont typeface="Wingdings" panose="05000000000000000000" pitchFamily="2" charset="2"/>
              <a:buChar char="ü"/>
            </a:pPr>
            <a:r>
              <a:rPr lang="ko-KR" altLang="en-US" sz="1200" b="1" kern="0" dirty="0" smtClean="0">
                <a:latin typeface="맑은 고딕" panose="020B0503020000020004" pitchFamily="50" charset="-127"/>
              </a:rPr>
              <a:t>낙찰자가 실제 계약이행 시 하도급 계획을 위반하는 경우 향후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2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년 간 공단 </a:t>
            </a:r>
            <a:r>
              <a:rPr lang="ko-KR" altLang="en-US" sz="1200" b="1" kern="0" dirty="0" err="1" smtClean="0">
                <a:latin typeface="맑은 고딕" panose="020B0503020000020004" pitchFamily="50" charset="-127"/>
              </a:rPr>
              <a:t>종심제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 입찰의 입찰금액 심사점수에서 건당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1.2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점을 감점</a:t>
            </a:r>
            <a:endParaRPr lang="ko-KR" altLang="en-US" sz="1200" b="1" kern="0" dirty="0">
              <a:latin typeface="맑은 고딕" panose="020B0503020000020004" pitchFamily="50" charset="-127"/>
            </a:endParaRPr>
          </a:p>
        </p:txBody>
      </p:sp>
      <p:sp>
        <p:nvSpPr>
          <p:cNvPr id="105" name="직사각형 104"/>
          <p:cNvSpPr/>
          <p:nvPr/>
        </p:nvSpPr>
        <p:spPr>
          <a:xfrm>
            <a:off x="7931174" y="319306"/>
            <a:ext cx="1162498" cy="29206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699260" indent="-1699260" algn="r" fontAlgn="base" latinLnBrk="0">
              <a:lnSpc>
                <a:spcPct val="120000"/>
              </a:lnSpc>
            </a:pP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입찰금액 심사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732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1318" y="110680"/>
            <a:ext cx="3950120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en-US" altLang="ko-KR" sz="2400" b="1" kern="0" spc="-100" dirty="0">
                <a:solidFill>
                  <a:schemeClr val="bg1"/>
                </a:solidFill>
                <a:latin typeface="맑은 고딕" panose="020B0503020000020004" pitchFamily="50" charset="-127"/>
              </a:rPr>
              <a:t>2</a:t>
            </a:r>
            <a:r>
              <a:rPr lang="en-US" altLang="ko-KR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종합심사 낙찰제 기본개요</a:t>
            </a:r>
            <a:endParaRPr lang="ko-KR" altLang="en-US" sz="2400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395285" y="908720"/>
            <a:ext cx="8353428" cy="554461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타원 53"/>
          <p:cNvSpPr/>
          <p:nvPr/>
        </p:nvSpPr>
        <p:spPr>
          <a:xfrm>
            <a:off x="540530" y="1052736"/>
            <a:ext cx="8066900" cy="2304256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35891C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8" name="양쪽 모서리가 둥근 사각형 117"/>
          <p:cNvSpPr/>
          <p:nvPr/>
        </p:nvSpPr>
        <p:spPr>
          <a:xfrm rot="5400000">
            <a:off x="2611755" y="-1003291"/>
            <a:ext cx="391578" cy="468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5891C"/>
          </a:solidFill>
          <a:ln w="3175">
            <a:solidFill>
              <a:schemeClr val="tx1"/>
            </a:solidFill>
          </a:ln>
          <a:effectLst>
            <a:outerShdw dist="38100" dir="30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직사각형 118"/>
          <p:cNvSpPr/>
          <p:nvPr/>
        </p:nvSpPr>
        <p:spPr>
          <a:xfrm>
            <a:off x="474632" y="1189123"/>
            <a:ext cx="1443024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물량 심사 </a:t>
            </a:r>
            <a:r>
              <a:rPr lang="en-US" altLang="ko-KR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(-2</a:t>
            </a:r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점</a:t>
            </a:r>
            <a:r>
              <a:rPr lang="en-US" altLang="ko-KR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)</a:t>
            </a:r>
            <a:endParaRPr lang="ko-KR" altLang="en-US" sz="1400" b="1" kern="0" spc="-5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72" name="그룹 71"/>
          <p:cNvGrpSpPr/>
          <p:nvPr/>
        </p:nvGrpSpPr>
        <p:grpSpPr>
          <a:xfrm>
            <a:off x="624761" y="1772816"/>
            <a:ext cx="83154" cy="83154"/>
            <a:chOff x="-27348" y="2076747"/>
            <a:chExt cx="348343" cy="348343"/>
          </a:xfrm>
        </p:grpSpPr>
        <p:sp>
          <p:nvSpPr>
            <p:cNvPr id="73" name="모서리가 둥근 직사각형 72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갈매기형 수장 73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5" name="직사각형 74"/>
          <p:cNvSpPr/>
          <p:nvPr/>
        </p:nvSpPr>
        <p:spPr>
          <a:xfrm>
            <a:off x="718959" y="1672442"/>
            <a:ext cx="7741473" cy="30777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고난이도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공사인 경우 업체가 제출한 입찰물량을 다음 산식에 따라 산정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grpSp>
        <p:nvGrpSpPr>
          <p:cNvPr id="76" name="그룹 75"/>
          <p:cNvGrpSpPr/>
          <p:nvPr/>
        </p:nvGrpSpPr>
        <p:grpSpPr>
          <a:xfrm>
            <a:off x="624761" y="2796319"/>
            <a:ext cx="83154" cy="83154"/>
            <a:chOff x="-27348" y="2076747"/>
            <a:chExt cx="348343" cy="348343"/>
          </a:xfrm>
        </p:grpSpPr>
        <p:sp>
          <p:nvSpPr>
            <p:cNvPr id="77" name="모서리가 둥근 직사각형 76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갈매기형 수장 77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0" name="직사각형 79"/>
          <p:cNvSpPr/>
          <p:nvPr/>
        </p:nvSpPr>
        <p:spPr>
          <a:xfrm>
            <a:off x="718959" y="2695945"/>
            <a:ext cx="7741473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세부공종별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물량점수는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세부공종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입찰물량이 공단이 최종적으로 확정한 최종물량 대비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±2%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이내인 경우는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점으로 평가하고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그 외에는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점으로 평가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sp>
        <p:nvSpPr>
          <p:cNvPr id="81" name="타원 53"/>
          <p:cNvSpPr/>
          <p:nvPr/>
        </p:nvSpPr>
        <p:spPr>
          <a:xfrm>
            <a:off x="556245" y="3501008"/>
            <a:ext cx="8066900" cy="2808312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35891C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2" name="양쪽 모서리가 둥근 사각형 81"/>
          <p:cNvSpPr/>
          <p:nvPr/>
        </p:nvSpPr>
        <p:spPr>
          <a:xfrm rot="5400000">
            <a:off x="2611755" y="1444981"/>
            <a:ext cx="391578" cy="468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5891C"/>
          </a:solidFill>
          <a:ln w="3175">
            <a:solidFill>
              <a:schemeClr val="tx1"/>
            </a:solidFill>
          </a:ln>
          <a:effectLst>
            <a:outerShdw dist="38100" dir="30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직사각형 82"/>
          <p:cNvSpPr/>
          <p:nvPr/>
        </p:nvSpPr>
        <p:spPr>
          <a:xfrm>
            <a:off x="474632" y="3637395"/>
            <a:ext cx="1845377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시</a:t>
            </a:r>
            <a:r>
              <a:rPr lang="ko-KR" altLang="en-US" sz="1400" b="1" kern="0" spc="-50" dirty="0">
                <a:solidFill>
                  <a:schemeClr val="bg1"/>
                </a:solidFill>
                <a:latin typeface="맑은 고딕" panose="020B0503020000020004" pitchFamily="50" charset="-127"/>
              </a:rPr>
              <a:t>공</a:t>
            </a:r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 계획 심사 </a:t>
            </a:r>
            <a:r>
              <a:rPr lang="en-US" altLang="ko-KR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(-2</a:t>
            </a:r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점</a:t>
            </a:r>
            <a:r>
              <a:rPr lang="en-US" altLang="ko-KR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)</a:t>
            </a:r>
            <a:endParaRPr lang="ko-KR" altLang="en-US" sz="1400" b="1" kern="0" spc="-5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84" name="그룹 83"/>
          <p:cNvGrpSpPr/>
          <p:nvPr/>
        </p:nvGrpSpPr>
        <p:grpSpPr>
          <a:xfrm>
            <a:off x="624761" y="4221088"/>
            <a:ext cx="83154" cy="83154"/>
            <a:chOff x="-27348" y="2076747"/>
            <a:chExt cx="348343" cy="348343"/>
          </a:xfrm>
        </p:grpSpPr>
        <p:sp>
          <p:nvSpPr>
            <p:cNvPr id="85" name="모서리가 둥근 직사각형 84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갈매기형 수장 85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7" name="직사각형 86"/>
          <p:cNvSpPr/>
          <p:nvPr/>
        </p:nvSpPr>
        <p:spPr>
          <a:xfrm>
            <a:off x="718959" y="4120714"/>
            <a:ext cx="7741473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고난이도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공사는 시공관리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자원조달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품질관리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안전관리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환경관리를 각각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20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점 만점으로 다음 산식에 따라 평가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grpSp>
        <p:nvGrpSpPr>
          <p:cNvPr id="89" name="그룹 88"/>
          <p:cNvGrpSpPr/>
          <p:nvPr/>
        </p:nvGrpSpPr>
        <p:grpSpPr>
          <a:xfrm>
            <a:off x="624761" y="5598442"/>
            <a:ext cx="83154" cy="83154"/>
            <a:chOff x="-27348" y="2076747"/>
            <a:chExt cx="348343" cy="348343"/>
          </a:xfrm>
        </p:grpSpPr>
        <p:sp>
          <p:nvSpPr>
            <p:cNvPr id="95" name="모서리가 둥근 직사각형 94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갈매기형 수장 95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8" name="직사각형 97"/>
          <p:cNvSpPr/>
          <p:nvPr/>
        </p:nvSpPr>
        <p:spPr>
          <a:xfrm>
            <a:off x="718959" y="5498068"/>
            <a:ext cx="7741473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latin typeface="맑은 고딕" panose="020B0503020000020004" pitchFamily="50" charset="-127"/>
              </a:rPr>
              <a:t>시공계획서를 제출하지 않는 경우에는 시공계획 점수를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점으로 평가하며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산식에 따라 산정한 시공계획 심사점수가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-2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점을 초과하는 경우에는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-2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점으로 평가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62871"/>
            <a:ext cx="3096344" cy="645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643934"/>
            <a:ext cx="41338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직사각형 35"/>
          <p:cNvSpPr/>
          <p:nvPr/>
        </p:nvSpPr>
        <p:spPr>
          <a:xfrm>
            <a:off x="7931174" y="319306"/>
            <a:ext cx="1162498" cy="29206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699260" indent="-1699260" algn="r" fontAlgn="base" latinLnBrk="0">
              <a:lnSpc>
                <a:spcPct val="120000"/>
              </a:lnSpc>
            </a:pP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입찰금액 심사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019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1318" y="110680"/>
            <a:ext cx="3950120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en-US" altLang="ko-KR" sz="2400" b="1" kern="0" spc="-100" dirty="0">
                <a:solidFill>
                  <a:schemeClr val="bg1"/>
                </a:solidFill>
                <a:latin typeface="맑은 고딕" panose="020B0503020000020004" pitchFamily="50" charset="-127"/>
              </a:rPr>
              <a:t>2</a:t>
            </a:r>
            <a:r>
              <a:rPr lang="en-US" altLang="ko-KR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종합심사 낙찰제 기본개요</a:t>
            </a:r>
            <a:endParaRPr lang="ko-KR" altLang="en-US" sz="2400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9" name="직사각형 178"/>
          <p:cNvSpPr/>
          <p:nvPr/>
        </p:nvSpPr>
        <p:spPr>
          <a:xfrm>
            <a:off x="7722784" y="319306"/>
            <a:ext cx="1370888" cy="3139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699260" indent="-1699260" algn="r" fontAlgn="base" latinLnBrk="0">
              <a:lnSpc>
                <a:spcPct val="120000"/>
              </a:lnSpc>
            </a:pP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사회적 책임 심사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395285" y="908720"/>
            <a:ext cx="8353428" cy="561662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3" name="그룹 42"/>
          <p:cNvGrpSpPr/>
          <p:nvPr/>
        </p:nvGrpSpPr>
        <p:grpSpPr>
          <a:xfrm>
            <a:off x="394464" y="968116"/>
            <a:ext cx="1936670" cy="400110"/>
            <a:chOff x="394464" y="1072411"/>
            <a:chExt cx="1936670" cy="400110"/>
          </a:xfrm>
        </p:grpSpPr>
        <p:sp>
          <p:nvSpPr>
            <p:cNvPr id="44" name="직사각형 43"/>
            <p:cNvSpPr/>
            <p:nvPr/>
          </p:nvSpPr>
          <p:spPr>
            <a:xfrm>
              <a:off x="910552" y="1097193"/>
              <a:ext cx="1420582" cy="369332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25400"/>
                <a:contourClr>
                  <a:schemeClr val="tx1">
                    <a:lumMod val="85000"/>
                    <a:lumOff val="15000"/>
                  </a:schemeClr>
                </a:contourClr>
              </a:sp3d>
            </a:bodyPr>
            <a:lstStyle/>
            <a:p>
              <a:pPr marL="1699260" indent="-1699260" fontAlgn="base" latinLnBrk="0"/>
              <a:r>
                <a:rPr lang="ko-KR" altLang="en-US" b="1" kern="0" dirty="0" smtClean="0">
                  <a:solidFill>
                    <a:srgbClr val="1077A0"/>
                  </a:solidFill>
                  <a:latin typeface="맑은 고딕" panose="020B0503020000020004" pitchFamily="50" charset="-127"/>
                </a:rPr>
                <a:t>사회적 책임</a:t>
              </a:r>
              <a:endParaRPr lang="en-US" altLang="ko-KR" b="1" kern="0" dirty="0">
                <a:solidFill>
                  <a:srgbClr val="1077A0"/>
                </a:solidFill>
                <a:latin typeface="맑은 고딕" panose="020B0503020000020004" pitchFamily="50" charset="-127"/>
              </a:endParaRPr>
            </a:p>
          </p:txBody>
        </p:sp>
        <p:grpSp>
          <p:nvGrpSpPr>
            <p:cNvPr id="45" name="그룹 44"/>
            <p:cNvGrpSpPr/>
            <p:nvPr/>
          </p:nvGrpSpPr>
          <p:grpSpPr>
            <a:xfrm>
              <a:off x="394464" y="1072411"/>
              <a:ext cx="543749" cy="400110"/>
              <a:chOff x="394464" y="1072411"/>
              <a:chExt cx="543749" cy="400110"/>
            </a:xfrm>
          </p:grpSpPr>
          <p:sp>
            <p:nvSpPr>
              <p:cNvPr id="46" name="오각형 45"/>
              <p:cNvSpPr/>
              <p:nvPr/>
            </p:nvSpPr>
            <p:spPr>
              <a:xfrm>
                <a:off x="394464" y="1097756"/>
                <a:ext cx="543749" cy="370752"/>
              </a:xfrm>
              <a:prstGeom prst="homePlate">
                <a:avLst>
                  <a:gd name="adj" fmla="val 39624"/>
                </a:avLst>
              </a:prstGeom>
              <a:solidFill>
                <a:srgbClr val="1496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직사각형 46"/>
              <p:cNvSpPr/>
              <p:nvPr/>
            </p:nvSpPr>
            <p:spPr>
              <a:xfrm>
                <a:off x="501474" y="1072411"/>
                <a:ext cx="333746" cy="400110"/>
              </a:xfrm>
              <a:prstGeom prst="rect">
                <a:avLst/>
              </a:prstGeom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  <a:contourClr>
                    <a:schemeClr val="tx1">
                      <a:lumMod val="85000"/>
                      <a:lumOff val="15000"/>
                    </a:schemeClr>
                  </a:contourClr>
                </a:sp3d>
              </a:bodyPr>
              <a:lstStyle/>
              <a:p>
                <a:pPr marL="1699260" indent="-1699260" algn="ctr" fontAlgn="base" latinLnBrk="0"/>
                <a:r>
                  <a:rPr lang="en-US" altLang="ko-KR" sz="2000" b="1" kern="0" dirty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3</a:t>
                </a:r>
              </a:p>
            </p:txBody>
          </p:sp>
          <p:sp>
            <p:nvSpPr>
              <p:cNvPr id="48" name="이등변 삼각형 47"/>
              <p:cNvSpPr/>
              <p:nvPr/>
            </p:nvSpPr>
            <p:spPr>
              <a:xfrm rot="5400000">
                <a:off x="353977" y="1155738"/>
                <a:ext cx="351700" cy="254794"/>
              </a:xfrm>
              <a:prstGeom prst="triangle">
                <a:avLst>
                  <a:gd name="adj" fmla="val 0"/>
                </a:avLst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3" name="그룹 62"/>
          <p:cNvGrpSpPr/>
          <p:nvPr/>
        </p:nvGrpSpPr>
        <p:grpSpPr>
          <a:xfrm>
            <a:off x="611560" y="1610870"/>
            <a:ext cx="83154" cy="83154"/>
            <a:chOff x="-27348" y="2076747"/>
            <a:chExt cx="348343" cy="348343"/>
          </a:xfrm>
        </p:grpSpPr>
        <p:sp>
          <p:nvSpPr>
            <p:cNvPr id="64" name="모서리가 둥근 직사각형 63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1496C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갈매기형 수장 64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66" name="직사각형 65"/>
          <p:cNvSpPr/>
          <p:nvPr/>
        </p:nvSpPr>
        <p:spPr>
          <a:xfrm>
            <a:off x="718959" y="1484784"/>
            <a:ext cx="7741473" cy="30777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latin typeface="맑은 고딕" panose="020B0503020000020004" pitchFamily="50" charset="-127"/>
              </a:rPr>
              <a:t>사회적 책임분야는 건설인력 고용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건설안전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공정거래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상생협력 심사항목을 종합적으로 평가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sp>
        <p:nvSpPr>
          <p:cNvPr id="67" name="모서리가 둥근 직사각형 66"/>
          <p:cNvSpPr/>
          <p:nvPr/>
        </p:nvSpPr>
        <p:spPr>
          <a:xfrm>
            <a:off x="501475" y="1959722"/>
            <a:ext cx="8147226" cy="434959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1496C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69" name="그룹 68"/>
          <p:cNvGrpSpPr/>
          <p:nvPr/>
        </p:nvGrpSpPr>
        <p:grpSpPr>
          <a:xfrm>
            <a:off x="448813" y="2058065"/>
            <a:ext cx="4206545" cy="407518"/>
            <a:chOff x="448813" y="1669257"/>
            <a:chExt cx="4206545" cy="407518"/>
          </a:xfrm>
        </p:grpSpPr>
        <p:grpSp>
          <p:nvGrpSpPr>
            <p:cNvPr id="70" name="그룹 69"/>
            <p:cNvGrpSpPr/>
            <p:nvPr/>
          </p:nvGrpSpPr>
          <p:grpSpPr>
            <a:xfrm>
              <a:off x="448813" y="1669257"/>
              <a:ext cx="4206545" cy="318803"/>
              <a:chOff x="-968731" y="1697467"/>
              <a:chExt cx="3137465" cy="523225"/>
            </a:xfrm>
          </p:grpSpPr>
          <p:sp>
            <p:nvSpPr>
              <p:cNvPr id="72" name="양쪽 모서리가 둥근 사각형 71"/>
              <p:cNvSpPr/>
              <p:nvPr/>
            </p:nvSpPr>
            <p:spPr>
              <a:xfrm rot="5400000">
                <a:off x="254021" y="474717"/>
                <a:ext cx="523223" cy="296872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1496C8"/>
              </a:solidFill>
              <a:ln>
                <a:noFill/>
              </a:ln>
              <a:effectLst>
                <a:outerShdw dist="38100" dir="30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-855570" y="1697467"/>
                <a:ext cx="3024304" cy="52322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fontAlgn="base" latinLnBrk="0"/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건설인력 고용심사 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(0.2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점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400" b="1" kern="0" dirty="0">
                  <a:solidFill>
                    <a:schemeClr val="bg1"/>
                  </a:solidFill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71" name="직각 삼각형 70"/>
            <p:cNvSpPr/>
            <p:nvPr/>
          </p:nvSpPr>
          <p:spPr>
            <a:xfrm flipH="1" flipV="1">
              <a:off x="453623" y="1987342"/>
              <a:ext cx="61914" cy="89433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0" name="양쪽 모서리가 둥근 사각형 79"/>
          <p:cNvSpPr/>
          <p:nvPr/>
        </p:nvSpPr>
        <p:spPr>
          <a:xfrm>
            <a:off x="827584" y="2924944"/>
            <a:ext cx="3676486" cy="333270"/>
          </a:xfrm>
          <a:prstGeom prst="round2SameRect">
            <a:avLst>
              <a:gd name="adj1" fmla="val 11453"/>
              <a:gd name="adj2" fmla="val 0"/>
            </a:avLst>
          </a:prstGeom>
          <a:solidFill>
            <a:srgbClr val="1496C8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dk1"/>
              </a:solidFill>
            </a:endParaRPr>
          </a:p>
        </p:txBody>
      </p:sp>
      <p:sp>
        <p:nvSpPr>
          <p:cNvPr id="81" name="모서리가 둥근 직사각형 80"/>
          <p:cNvSpPr/>
          <p:nvPr/>
        </p:nvSpPr>
        <p:spPr>
          <a:xfrm>
            <a:off x="827584" y="3269438"/>
            <a:ext cx="3676486" cy="26798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1496C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1965154" y="2937690"/>
            <a:ext cx="1401346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algn="ctr" fontAlgn="base" latinLnBrk="0"/>
            <a:r>
              <a:rPr lang="ko-KR" altLang="en-US" sz="1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고용탄력성 점수</a:t>
            </a:r>
            <a:endParaRPr lang="ko-KR" altLang="en-US" sz="1400" b="1" kern="0" spc="-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3" name="그룹 92"/>
          <p:cNvGrpSpPr/>
          <p:nvPr/>
        </p:nvGrpSpPr>
        <p:grpSpPr>
          <a:xfrm>
            <a:off x="627529" y="2690990"/>
            <a:ext cx="83154" cy="83154"/>
            <a:chOff x="-27348" y="2076747"/>
            <a:chExt cx="348343" cy="348343"/>
          </a:xfrm>
        </p:grpSpPr>
        <p:sp>
          <p:nvSpPr>
            <p:cNvPr id="94" name="모서리가 둥근 직사각형 93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1496C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갈매기형 수장 94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6" name="직사각형 95"/>
          <p:cNvSpPr/>
          <p:nvPr/>
        </p:nvSpPr>
        <p:spPr>
          <a:xfrm>
            <a:off x="734928" y="2564904"/>
            <a:ext cx="7741473" cy="30777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latin typeface="맑은 고딕" panose="020B0503020000020004" pitchFamily="50" charset="-127"/>
              </a:rPr>
              <a:t>고용탄력성 점수에서 근로기준법 준수점수를 차감하여 산정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sp>
        <p:nvSpPr>
          <p:cNvPr id="98" name="양쪽 모서리가 둥근 사각형 97"/>
          <p:cNvSpPr/>
          <p:nvPr/>
        </p:nvSpPr>
        <p:spPr>
          <a:xfrm>
            <a:off x="4655358" y="2924944"/>
            <a:ext cx="3676486" cy="333270"/>
          </a:xfrm>
          <a:prstGeom prst="round2SameRect">
            <a:avLst>
              <a:gd name="adj1" fmla="val 11453"/>
              <a:gd name="adj2" fmla="val 0"/>
            </a:avLst>
          </a:prstGeom>
          <a:solidFill>
            <a:srgbClr val="1496C8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dk1"/>
              </a:solidFill>
            </a:endParaRPr>
          </a:p>
        </p:txBody>
      </p:sp>
      <p:sp>
        <p:nvSpPr>
          <p:cNvPr id="99" name="모서리가 둥근 직사각형 98"/>
          <p:cNvSpPr/>
          <p:nvPr/>
        </p:nvSpPr>
        <p:spPr>
          <a:xfrm>
            <a:off x="4655358" y="3269439"/>
            <a:ext cx="3676486" cy="267984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1496C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5626218" y="2937690"/>
            <a:ext cx="1734770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algn="ctr" fontAlgn="base" latinLnBrk="0"/>
            <a:r>
              <a:rPr lang="ko-KR" altLang="en-US" sz="1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근로기준법 준수점수</a:t>
            </a:r>
            <a:endParaRPr lang="ko-KR" altLang="en-US" sz="1400" b="1" kern="0" spc="-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183" y="3356992"/>
            <a:ext cx="3589050" cy="141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" name="직사각형 102"/>
          <p:cNvSpPr/>
          <p:nvPr/>
        </p:nvSpPr>
        <p:spPr>
          <a:xfrm>
            <a:off x="928894" y="4869160"/>
            <a:ext cx="3427081" cy="94487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71450" indent="-17145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고용탄력성은 표준화된 고용보험 피보험자 증감률에서 표준화된 </a:t>
            </a:r>
            <a:r>
              <a:rPr lang="ko-KR" altLang="en-US" sz="1200" b="1" kern="0" spc="-1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기성액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 증감률을 차감한 값</a:t>
            </a:r>
            <a:endParaRPr lang="en-US" altLang="ko-KR" sz="1200" b="1" kern="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  <a:p>
            <a:pPr marL="171450" indent="-17145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심사대상 기간은 입찰공고일 과거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3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개년도</a:t>
            </a:r>
            <a:endParaRPr lang="ko-KR" altLang="en-US" sz="1200" b="1" kern="0" spc="-10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4781167" y="4869160"/>
            <a:ext cx="3427081" cy="94487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71450" indent="-17145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근로기준법 준수점수는 임금체불 사업주 명단 공개 횟수에 따라 감점하여 산정</a:t>
            </a:r>
            <a:endParaRPr lang="en-US" altLang="ko-KR" sz="1200" b="1" kern="0" spc="-100" dirty="0" smtClean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  <a:p>
            <a:pPr marL="171450" indent="-17145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심사대상 기간은 입찰공고일 과거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3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개년도</a:t>
            </a:r>
            <a:endParaRPr lang="ko-KR" altLang="en-US" sz="1200" b="1" kern="0" spc="-10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23" y="3356992"/>
            <a:ext cx="3561949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61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1318" y="110680"/>
            <a:ext cx="3950120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en-US" altLang="ko-KR" sz="2400" b="1" kern="0" spc="-100" dirty="0">
                <a:solidFill>
                  <a:schemeClr val="bg1"/>
                </a:solidFill>
                <a:latin typeface="맑은 고딕" panose="020B0503020000020004" pitchFamily="50" charset="-127"/>
              </a:rPr>
              <a:t>2</a:t>
            </a:r>
            <a:r>
              <a:rPr lang="en-US" altLang="ko-KR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종합심사 낙찰제 기본개요</a:t>
            </a:r>
            <a:endParaRPr lang="ko-KR" altLang="en-US" sz="2400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9" name="직사각형 178"/>
          <p:cNvSpPr/>
          <p:nvPr/>
        </p:nvSpPr>
        <p:spPr>
          <a:xfrm>
            <a:off x="7722784" y="319306"/>
            <a:ext cx="1370888" cy="3139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699260" indent="-1699260" algn="r" fontAlgn="base" latinLnBrk="0">
              <a:lnSpc>
                <a:spcPct val="120000"/>
              </a:lnSpc>
            </a:pP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사회적 책임 심사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395285" y="908720"/>
            <a:ext cx="8353428" cy="561662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모서리가 둥근 직사각형 66"/>
          <p:cNvSpPr/>
          <p:nvPr/>
        </p:nvSpPr>
        <p:spPr>
          <a:xfrm>
            <a:off x="501475" y="980728"/>
            <a:ext cx="8147226" cy="54006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1496C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69" name="그룹 68"/>
          <p:cNvGrpSpPr/>
          <p:nvPr/>
        </p:nvGrpSpPr>
        <p:grpSpPr>
          <a:xfrm>
            <a:off x="448813" y="1079071"/>
            <a:ext cx="4206545" cy="407518"/>
            <a:chOff x="448813" y="1669257"/>
            <a:chExt cx="4206545" cy="407518"/>
          </a:xfrm>
        </p:grpSpPr>
        <p:grpSp>
          <p:nvGrpSpPr>
            <p:cNvPr id="70" name="그룹 69"/>
            <p:cNvGrpSpPr/>
            <p:nvPr/>
          </p:nvGrpSpPr>
          <p:grpSpPr>
            <a:xfrm>
              <a:off x="448813" y="1669257"/>
              <a:ext cx="4206545" cy="318803"/>
              <a:chOff x="-968731" y="1697467"/>
              <a:chExt cx="3137465" cy="523225"/>
            </a:xfrm>
          </p:grpSpPr>
          <p:sp>
            <p:nvSpPr>
              <p:cNvPr id="72" name="양쪽 모서리가 둥근 사각형 71"/>
              <p:cNvSpPr/>
              <p:nvPr/>
            </p:nvSpPr>
            <p:spPr>
              <a:xfrm rot="5400000">
                <a:off x="254021" y="474717"/>
                <a:ext cx="523223" cy="296872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1496C8"/>
              </a:solidFill>
              <a:ln>
                <a:noFill/>
              </a:ln>
              <a:effectLst>
                <a:outerShdw dist="38100" dir="30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-855570" y="1697467"/>
                <a:ext cx="3024304" cy="52322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fontAlgn="base" latinLnBrk="0"/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건설안전 심사 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(0.25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점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400" b="1" kern="0" dirty="0">
                  <a:solidFill>
                    <a:schemeClr val="bg1"/>
                  </a:solidFill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71" name="직각 삼각형 70"/>
            <p:cNvSpPr/>
            <p:nvPr/>
          </p:nvSpPr>
          <p:spPr>
            <a:xfrm flipH="1" flipV="1">
              <a:off x="453623" y="1987342"/>
              <a:ext cx="61914" cy="89433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0" name="양쪽 모서리가 둥근 사각형 79"/>
          <p:cNvSpPr/>
          <p:nvPr/>
        </p:nvSpPr>
        <p:spPr>
          <a:xfrm>
            <a:off x="827584" y="1988840"/>
            <a:ext cx="3676486" cy="333270"/>
          </a:xfrm>
          <a:prstGeom prst="round2SameRect">
            <a:avLst>
              <a:gd name="adj1" fmla="val 11453"/>
              <a:gd name="adj2" fmla="val 0"/>
            </a:avLst>
          </a:prstGeom>
          <a:solidFill>
            <a:srgbClr val="1496C8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dk1"/>
              </a:solidFill>
            </a:endParaRPr>
          </a:p>
        </p:txBody>
      </p:sp>
      <p:sp>
        <p:nvSpPr>
          <p:cNvPr id="81" name="모서리가 둥근 직사각형 80"/>
          <p:cNvSpPr/>
          <p:nvPr/>
        </p:nvSpPr>
        <p:spPr>
          <a:xfrm>
            <a:off x="827584" y="2333335"/>
            <a:ext cx="3676486" cy="179539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1496C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1940310" y="2001586"/>
            <a:ext cx="1451038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algn="ctr" fontAlgn="base" latinLnBrk="0"/>
            <a:r>
              <a:rPr lang="ko-KR" altLang="en-US" sz="1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사망 </a:t>
            </a:r>
            <a:r>
              <a:rPr lang="ko-KR" altLang="en-US" sz="1400" b="1" kern="0" spc="-100" dirty="0" err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만인율</a:t>
            </a:r>
            <a:r>
              <a:rPr lang="ko-KR" altLang="en-US" sz="1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점수</a:t>
            </a:r>
            <a:endParaRPr lang="ko-KR" altLang="en-US" sz="1400" b="1" kern="0" spc="-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3" name="그룹 92"/>
          <p:cNvGrpSpPr/>
          <p:nvPr/>
        </p:nvGrpSpPr>
        <p:grpSpPr>
          <a:xfrm>
            <a:off x="627529" y="1711996"/>
            <a:ext cx="83154" cy="83154"/>
            <a:chOff x="-27348" y="2076747"/>
            <a:chExt cx="348343" cy="348343"/>
          </a:xfrm>
        </p:grpSpPr>
        <p:sp>
          <p:nvSpPr>
            <p:cNvPr id="94" name="모서리가 둥근 직사각형 93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1496C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갈매기형 수장 94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6" name="직사각형 95"/>
          <p:cNvSpPr/>
          <p:nvPr/>
        </p:nvSpPr>
        <p:spPr>
          <a:xfrm>
            <a:off x="734928" y="1585910"/>
            <a:ext cx="7741473" cy="30777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latin typeface="맑은 고딕" panose="020B0503020000020004" pitchFamily="50" charset="-127"/>
              </a:rPr>
              <a:t>입찰자의 사망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만인율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점수와 재해율 점수의 합으로 산정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sp>
        <p:nvSpPr>
          <p:cNvPr id="98" name="양쪽 모서리가 둥근 사각형 97"/>
          <p:cNvSpPr/>
          <p:nvPr/>
        </p:nvSpPr>
        <p:spPr>
          <a:xfrm>
            <a:off x="4655358" y="1988840"/>
            <a:ext cx="3676486" cy="333270"/>
          </a:xfrm>
          <a:prstGeom prst="round2SameRect">
            <a:avLst>
              <a:gd name="adj1" fmla="val 11453"/>
              <a:gd name="adj2" fmla="val 0"/>
            </a:avLst>
          </a:prstGeom>
          <a:solidFill>
            <a:srgbClr val="1496C8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dk1"/>
              </a:solidFill>
            </a:endParaRPr>
          </a:p>
        </p:txBody>
      </p:sp>
      <p:sp>
        <p:nvSpPr>
          <p:cNvPr id="99" name="모서리가 둥근 직사각형 98"/>
          <p:cNvSpPr/>
          <p:nvPr/>
        </p:nvSpPr>
        <p:spPr>
          <a:xfrm>
            <a:off x="4655358" y="2333335"/>
            <a:ext cx="3676486" cy="179539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1496C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5959645" y="2001586"/>
            <a:ext cx="1067921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algn="ctr" fontAlgn="base" latinLnBrk="0"/>
            <a:r>
              <a:rPr lang="ko-KR" altLang="en-US" sz="1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재해율 점수</a:t>
            </a:r>
            <a:endParaRPr lang="ko-KR" altLang="en-US" sz="1400" b="1" kern="0" spc="-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928894" y="3183858"/>
            <a:ext cx="3427081" cy="8679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71450" indent="-17145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사망자 수는 산정대상 연도의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월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일부터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12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월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31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일까지 국내의 건설현장에서 </a:t>
            </a:r>
            <a:r>
              <a:rPr lang="ko-KR" altLang="en-US" sz="1200" b="1" kern="0" spc="-1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사고성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 사망재해로 승인된 근로자수의 합</a:t>
            </a:r>
            <a:endParaRPr lang="ko-KR" altLang="en-US" sz="1200" b="1" kern="0" spc="-10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4781167" y="3183858"/>
            <a:ext cx="3427081" cy="8679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71450" indent="-17145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재해자 수는 산정대상 연도의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월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1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일부터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12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월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31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일까지 국내의 건설현장에서 </a:t>
            </a:r>
            <a:r>
              <a:rPr lang="ko-KR" altLang="en-US" sz="1200" b="1" kern="0" spc="-1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사고성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 부상재해로 </a:t>
            </a:r>
            <a:r>
              <a:rPr lang="ko-KR" altLang="en-US" sz="1200" b="1" kern="0" spc="-1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요양승인된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 근로자수의 합</a:t>
            </a:r>
            <a:endParaRPr lang="ko-KR" altLang="en-US" sz="1200" b="1" kern="0" spc="-10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221088"/>
            <a:ext cx="5922094" cy="195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95089"/>
            <a:ext cx="3096344" cy="501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300" y="2526175"/>
            <a:ext cx="3258084" cy="470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직사각형 39"/>
          <p:cNvSpPr/>
          <p:nvPr/>
        </p:nvSpPr>
        <p:spPr>
          <a:xfrm>
            <a:off x="827584" y="4313282"/>
            <a:ext cx="1611383" cy="164352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71450" indent="-17145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사망 </a:t>
            </a:r>
            <a:r>
              <a:rPr lang="ko-KR" altLang="en-US" sz="1200" b="1" kern="0" spc="-1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만인율과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 재해율은 입찰공고일 기준 최근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3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개년의 가중평균을 우측 산식으로 계산</a:t>
            </a:r>
            <a:endParaRPr lang="ko-KR" altLang="en-US" sz="1200" b="1" kern="0" spc="-10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57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1318" y="110680"/>
            <a:ext cx="3950120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en-US" altLang="ko-KR" sz="2400" b="1" kern="0" spc="-100" dirty="0">
                <a:solidFill>
                  <a:schemeClr val="bg1"/>
                </a:solidFill>
                <a:latin typeface="맑은 고딕" panose="020B0503020000020004" pitchFamily="50" charset="-127"/>
              </a:rPr>
              <a:t>2</a:t>
            </a:r>
            <a:r>
              <a:rPr lang="en-US" altLang="ko-KR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종합심사 낙찰제 기본개요</a:t>
            </a:r>
            <a:endParaRPr lang="ko-KR" altLang="en-US" sz="2400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9" name="직사각형 178"/>
          <p:cNvSpPr/>
          <p:nvPr/>
        </p:nvSpPr>
        <p:spPr>
          <a:xfrm>
            <a:off x="7722784" y="319306"/>
            <a:ext cx="1370888" cy="3139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699260" indent="-1699260" algn="r" fontAlgn="base" latinLnBrk="0">
              <a:lnSpc>
                <a:spcPct val="120000"/>
              </a:lnSpc>
            </a:pP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사회적 책임 심사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395285" y="908720"/>
            <a:ext cx="8353428" cy="561662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모서리가 둥근 직사각형 66"/>
          <p:cNvSpPr/>
          <p:nvPr/>
        </p:nvSpPr>
        <p:spPr>
          <a:xfrm>
            <a:off x="501475" y="980728"/>
            <a:ext cx="8147226" cy="331236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1496C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69" name="그룹 68"/>
          <p:cNvGrpSpPr/>
          <p:nvPr/>
        </p:nvGrpSpPr>
        <p:grpSpPr>
          <a:xfrm>
            <a:off x="448813" y="1079071"/>
            <a:ext cx="4206545" cy="407518"/>
            <a:chOff x="448813" y="1669257"/>
            <a:chExt cx="4206545" cy="407518"/>
          </a:xfrm>
        </p:grpSpPr>
        <p:grpSp>
          <p:nvGrpSpPr>
            <p:cNvPr id="70" name="그룹 69"/>
            <p:cNvGrpSpPr/>
            <p:nvPr/>
          </p:nvGrpSpPr>
          <p:grpSpPr>
            <a:xfrm>
              <a:off x="448813" y="1669257"/>
              <a:ext cx="4206545" cy="318803"/>
              <a:chOff x="-968731" y="1697467"/>
              <a:chExt cx="3137465" cy="523225"/>
            </a:xfrm>
          </p:grpSpPr>
          <p:sp>
            <p:nvSpPr>
              <p:cNvPr id="72" name="양쪽 모서리가 둥근 사각형 71"/>
              <p:cNvSpPr/>
              <p:nvPr/>
            </p:nvSpPr>
            <p:spPr>
              <a:xfrm rot="5400000">
                <a:off x="254021" y="474717"/>
                <a:ext cx="523223" cy="296872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1496C8"/>
              </a:solidFill>
              <a:ln>
                <a:noFill/>
              </a:ln>
              <a:effectLst>
                <a:outerShdw dist="38100" dir="30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-855570" y="1697467"/>
                <a:ext cx="3024304" cy="52322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fontAlgn="base" latinLnBrk="0"/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공정거래 심사 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(0.25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점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400" b="1" kern="0" dirty="0">
                  <a:solidFill>
                    <a:schemeClr val="bg1"/>
                  </a:solidFill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71" name="직각 삼각형 70"/>
            <p:cNvSpPr/>
            <p:nvPr/>
          </p:nvSpPr>
          <p:spPr>
            <a:xfrm flipH="1" flipV="1">
              <a:off x="453623" y="1987342"/>
              <a:ext cx="61914" cy="89433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0" name="양쪽 모서리가 둥근 사각형 79"/>
          <p:cNvSpPr/>
          <p:nvPr/>
        </p:nvSpPr>
        <p:spPr>
          <a:xfrm>
            <a:off x="827584" y="1988840"/>
            <a:ext cx="3676486" cy="333270"/>
          </a:xfrm>
          <a:prstGeom prst="round2SameRect">
            <a:avLst>
              <a:gd name="adj1" fmla="val 11453"/>
              <a:gd name="adj2" fmla="val 0"/>
            </a:avLst>
          </a:prstGeom>
          <a:solidFill>
            <a:srgbClr val="1496C8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dk1"/>
              </a:solidFill>
            </a:endParaRPr>
          </a:p>
        </p:txBody>
      </p:sp>
      <p:sp>
        <p:nvSpPr>
          <p:cNvPr id="81" name="모서리가 둥근 직사각형 80"/>
          <p:cNvSpPr/>
          <p:nvPr/>
        </p:nvSpPr>
        <p:spPr>
          <a:xfrm>
            <a:off x="827584" y="2333335"/>
            <a:ext cx="3676486" cy="179539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1496C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1881803" y="2001586"/>
            <a:ext cx="1568058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algn="ctr" fontAlgn="base" latinLnBrk="0"/>
            <a:r>
              <a:rPr lang="ko-KR" altLang="en-US" sz="1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상호협력평가 심사</a:t>
            </a:r>
            <a:endParaRPr lang="ko-KR" altLang="en-US" sz="1400" b="1" kern="0" spc="-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3" name="그룹 92"/>
          <p:cNvGrpSpPr/>
          <p:nvPr/>
        </p:nvGrpSpPr>
        <p:grpSpPr>
          <a:xfrm>
            <a:off x="627529" y="1711996"/>
            <a:ext cx="83154" cy="83154"/>
            <a:chOff x="-27348" y="2076747"/>
            <a:chExt cx="348343" cy="348343"/>
          </a:xfrm>
        </p:grpSpPr>
        <p:sp>
          <p:nvSpPr>
            <p:cNvPr id="94" name="모서리가 둥근 직사각형 93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1496C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갈매기형 수장 94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6" name="직사각형 95"/>
          <p:cNvSpPr/>
          <p:nvPr/>
        </p:nvSpPr>
        <p:spPr>
          <a:xfrm>
            <a:off x="734928" y="1585910"/>
            <a:ext cx="7741473" cy="30777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latin typeface="맑은 고딕" panose="020B0503020000020004" pitchFamily="50" charset="-127"/>
              </a:rPr>
              <a:t>상호협력 평가점수에서 공정거래 관련법 심사점수를 차감하여 산정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sp>
        <p:nvSpPr>
          <p:cNvPr id="98" name="양쪽 모서리가 둥근 사각형 97"/>
          <p:cNvSpPr/>
          <p:nvPr/>
        </p:nvSpPr>
        <p:spPr>
          <a:xfrm>
            <a:off x="4655358" y="1988840"/>
            <a:ext cx="3676486" cy="333270"/>
          </a:xfrm>
          <a:prstGeom prst="round2SameRect">
            <a:avLst>
              <a:gd name="adj1" fmla="val 11453"/>
              <a:gd name="adj2" fmla="val 0"/>
            </a:avLst>
          </a:prstGeom>
          <a:solidFill>
            <a:srgbClr val="1496C8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dk1"/>
              </a:solidFill>
            </a:endParaRPr>
          </a:p>
        </p:txBody>
      </p:sp>
      <p:sp>
        <p:nvSpPr>
          <p:cNvPr id="99" name="모서리가 둥근 직사각형 98"/>
          <p:cNvSpPr/>
          <p:nvPr/>
        </p:nvSpPr>
        <p:spPr>
          <a:xfrm>
            <a:off x="4655358" y="2333335"/>
            <a:ext cx="3676486" cy="179539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1496C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5434665" y="2001586"/>
            <a:ext cx="2117887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algn="ctr" fontAlgn="base" latinLnBrk="0"/>
            <a:r>
              <a:rPr lang="ko-KR" altLang="en-US" sz="1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공정거래 관련법 준수여부</a:t>
            </a:r>
            <a:endParaRPr lang="ko-KR" altLang="en-US" sz="1400" b="1" kern="0" spc="-1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928894" y="3183858"/>
            <a:ext cx="3427081" cy="8679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71450" indent="-171450"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상호협력평가 심사는 </a:t>
            </a:r>
            <a:r>
              <a:rPr lang="ko-KR" altLang="en-US" sz="1200" b="1" kern="0" spc="-1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건산업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 제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48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조에 의거 국토교통부가 매년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5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월 </a:t>
            </a:r>
            <a:r>
              <a:rPr lang="en-US" altLang="ko-KR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31</a:t>
            </a:r>
            <a:r>
              <a:rPr lang="ko-KR" altLang="en-US" sz="1200" b="1" kern="0" spc="-1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</a:rPr>
              <a:t>일 공표하는 상호협력 평가점수를 심사</a:t>
            </a:r>
            <a:endParaRPr lang="ko-KR" altLang="en-US" sz="1200" b="1" kern="0" spc="-10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894" y="2346492"/>
            <a:ext cx="350309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286" y="2346492"/>
            <a:ext cx="3571122" cy="178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모서리가 둥근 직사각형 30"/>
          <p:cNvSpPr/>
          <p:nvPr/>
        </p:nvSpPr>
        <p:spPr>
          <a:xfrm>
            <a:off x="501475" y="4509120"/>
            <a:ext cx="8147226" cy="187220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1496C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448813" y="4607463"/>
            <a:ext cx="4206545" cy="407518"/>
            <a:chOff x="448813" y="1669257"/>
            <a:chExt cx="4206545" cy="407518"/>
          </a:xfrm>
        </p:grpSpPr>
        <p:grpSp>
          <p:nvGrpSpPr>
            <p:cNvPr id="33" name="그룹 32"/>
            <p:cNvGrpSpPr/>
            <p:nvPr/>
          </p:nvGrpSpPr>
          <p:grpSpPr>
            <a:xfrm>
              <a:off x="448813" y="1669257"/>
              <a:ext cx="4206545" cy="318803"/>
              <a:chOff x="-968731" y="1697467"/>
              <a:chExt cx="3137465" cy="523225"/>
            </a:xfrm>
          </p:grpSpPr>
          <p:sp>
            <p:nvSpPr>
              <p:cNvPr id="35" name="양쪽 모서리가 둥근 사각형 34"/>
              <p:cNvSpPr/>
              <p:nvPr/>
            </p:nvSpPr>
            <p:spPr>
              <a:xfrm rot="5400000">
                <a:off x="254021" y="474717"/>
                <a:ext cx="523223" cy="296872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1496C8"/>
              </a:solidFill>
              <a:ln>
                <a:noFill/>
              </a:ln>
              <a:effectLst>
                <a:outerShdw dist="38100" dir="30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직사각형 35"/>
              <p:cNvSpPr/>
              <p:nvPr/>
            </p:nvSpPr>
            <p:spPr>
              <a:xfrm>
                <a:off x="-855570" y="1697467"/>
                <a:ext cx="3024304" cy="52322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fontAlgn="base" latinLnBrk="0"/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지역경제기여</a:t>
                </a:r>
                <a:r>
                  <a:rPr lang="ko-KR" altLang="en-US" sz="1400" b="1" kern="0" dirty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도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 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(0.3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점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400" b="1" kern="0" dirty="0">
                  <a:solidFill>
                    <a:schemeClr val="bg1"/>
                  </a:solidFill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34" name="직각 삼각형 33"/>
            <p:cNvSpPr/>
            <p:nvPr/>
          </p:nvSpPr>
          <p:spPr>
            <a:xfrm flipH="1" flipV="1">
              <a:off x="453623" y="1987342"/>
              <a:ext cx="61914" cy="89433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627529" y="5240388"/>
            <a:ext cx="83154" cy="83154"/>
            <a:chOff x="-27348" y="2076747"/>
            <a:chExt cx="348343" cy="348343"/>
          </a:xfrm>
        </p:grpSpPr>
        <p:sp>
          <p:nvSpPr>
            <p:cNvPr id="43" name="모서리가 둥근 직사각형 42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1496C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갈매기형 수장 43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5" name="직사각형 44"/>
          <p:cNvSpPr/>
          <p:nvPr/>
        </p:nvSpPr>
        <p:spPr>
          <a:xfrm>
            <a:off x="734928" y="5114302"/>
            <a:ext cx="3336510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공동수급체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구성원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(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대표자 제외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)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중 지역업체 참여 시공비율을 심사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83568" y="5617332"/>
            <a:ext cx="3427081" cy="3508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fontAlgn="base" latinLnBrk="0">
              <a:lnSpc>
                <a:spcPct val="140000"/>
              </a:lnSpc>
              <a:spcBef>
                <a:spcPts val="300"/>
              </a:spcBef>
              <a:spcAft>
                <a:spcPts val="300"/>
              </a:spcAft>
            </a:pPr>
            <a:endParaRPr lang="ko-KR" altLang="en-US" sz="1200" b="1" kern="0" spc="-10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069" y="4766865"/>
            <a:ext cx="3972331" cy="145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9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4" name="그림 3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595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323431" y="339725"/>
            <a:ext cx="2031325" cy="691600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marL="1699260" indent="-1699260" fontAlgn="base" latinLnBrk="0">
              <a:lnSpc>
                <a:spcPct val="120000"/>
              </a:lnSpc>
            </a:pPr>
            <a:r>
              <a:rPr lang="ko-KR" altLang="en-US" sz="3600" b="1" kern="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</a:t>
            </a:r>
            <a:r>
              <a:rPr lang="ko-KR" altLang="en-US" sz="3600" b="1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</a:t>
            </a:r>
            <a:r>
              <a:rPr lang="ko-KR" altLang="en-US" sz="3600" b="1" kern="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순서</a:t>
            </a:r>
            <a:endParaRPr lang="ko-KR" altLang="en-US" sz="3600" b="1" kern="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2470250" y="1824582"/>
            <a:ext cx="4502347" cy="666208"/>
            <a:chOff x="2470250" y="1121678"/>
            <a:chExt cx="4502347" cy="666208"/>
          </a:xfrm>
        </p:grpSpPr>
        <p:sp>
          <p:nvSpPr>
            <p:cNvPr id="11" name="직사각형 10"/>
            <p:cNvSpPr/>
            <p:nvPr/>
          </p:nvSpPr>
          <p:spPr>
            <a:xfrm>
              <a:off x="3184380" y="1200442"/>
              <a:ext cx="3788217" cy="535531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25400"/>
              </a:sp3d>
            </a:bodyPr>
            <a:lstStyle/>
            <a:p>
              <a:pPr marL="1699260" indent="-1699260" fontAlgn="base" latinLnBrk="0">
                <a:lnSpc>
                  <a:spcPct val="120000"/>
                </a:lnSpc>
              </a:pPr>
              <a:r>
                <a:rPr lang="ko-KR" altLang="en-US" sz="24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종합심사 낙찰제 도입배경</a:t>
              </a:r>
              <a:endParaRPr lang="ko-KR" altLang="en-US" sz="2400" b="1" kern="0" dirty="0">
                <a:solidFill>
                  <a:srgbClr val="083F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2470250" y="1121678"/>
              <a:ext cx="666208" cy="666208"/>
              <a:chOff x="2936192" y="1658718"/>
              <a:chExt cx="814858" cy="814858"/>
            </a:xfrm>
          </p:grpSpPr>
          <p:sp>
            <p:nvSpPr>
              <p:cNvPr id="13" name="타원 12"/>
              <p:cNvSpPr/>
              <p:nvPr/>
            </p:nvSpPr>
            <p:spPr>
              <a:xfrm>
                <a:off x="2936192" y="1658718"/>
                <a:ext cx="814858" cy="81485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83F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2994807" y="1677734"/>
                <a:ext cx="697627" cy="707886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algn="ctr" fontAlgn="base" latinLnBrk="0"/>
                <a:r>
                  <a:rPr lang="en-US" altLang="ko-KR" sz="4000" kern="0" dirty="0" smtClean="0">
                    <a:solidFill>
                      <a:srgbClr val="083F88"/>
                    </a:soli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Ⅰ</a:t>
                </a:r>
                <a:endParaRPr lang="ko-KR" altLang="en-US" sz="4000" kern="0" dirty="0">
                  <a:solidFill>
                    <a:srgbClr val="083F88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sp>
        <p:nvSpPr>
          <p:cNvPr id="16" name="직사각형 15"/>
          <p:cNvSpPr/>
          <p:nvPr/>
        </p:nvSpPr>
        <p:spPr>
          <a:xfrm>
            <a:off x="3184380" y="2943548"/>
            <a:ext cx="3897221" cy="535531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marL="1699260" indent="-1699260" fontAlgn="base" latinLnBrk="0">
              <a:lnSpc>
                <a:spcPct val="120000"/>
              </a:lnSpc>
            </a:pPr>
            <a:r>
              <a:rPr lang="ko-KR" altLang="en-US" sz="2400" b="1" kern="0" dirty="0" smtClean="0">
                <a:solidFill>
                  <a:srgbClr val="083F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종합심사 낙찰제 기본 개요</a:t>
            </a:r>
            <a:endParaRPr lang="ko-KR" altLang="en-US" sz="2400" b="1" kern="0" dirty="0">
              <a:solidFill>
                <a:srgbClr val="083F88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256315" y="3472939"/>
            <a:ext cx="5607207" cy="103618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>
              <a:spcBef>
                <a:spcPts val="400"/>
              </a:spcBef>
              <a:spcAft>
                <a:spcPts val="400"/>
              </a:spcAft>
            </a:pPr>
            <a:r>
              <a:rPr lang="en-US" altLang="ko-KR" sz="16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6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공사수행능력 평가</a:t>
            </a:r>
            <a:endParaRPr lang="en-US" altLang="ko-KR" sz="1600" b="1" kern="0" dirty="0" smtClean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 latinLnBrk="0">
              <a:spcBef>
                <a:spcPts val="400"/>
              </a:spcBef>
              <a:spcAft>
                <a:spcPts val="400"/>
              </a:spcAft>
            </a:pPr>
            <a:r>
              <a:rPr lang="en-US" altLang="ko-KR" sz="16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6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입찰금액 평가</a:t>
            </a:r>
            <a:endParaRPr lang="en-US" altLang="ko-KR" sz="1600" b="1" kern="0" dirty="0" smtClean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 latinLnBrk="0">
              <a:spcBef>
                <a:spcPts val="400"/>
              </a:spcBef>
              <a:spcAft>
                <a:spcPts val="400"/>
              </a:spcAft>
            </a:pPr>
            <a:r>
              <a:rPr lang="en-US" altLang="ko-KR" sz="16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6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사회적 책임 평가</a:t>
            </a:r>
            <a:endParaRPr lang="en-US" altLang="ko-KR" sz="1600" b="1" kern="0" dirty="0" smtClean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2454539" y="2823334"/>
            <a:ext cx="697628" cy="715229"/>
            <a:chOff x="2916977" y="1598759"/>
            <a:chExt cx="853289" cy="874817"/>
          </a:xfrm>
        </p:grpSpPr>
        <p:sp>
          <p:nvSpPr>
            <p:cNvPr id="19" name="타원 18"/>
            <p:cNvSpPr/>
            <p:nvPr/>
          </p:nvSpPr>
          <p:spPr>
            <a:xfrm>
              <a:off x="2936192" y="1658718"/>
              <a:ext cx="814858" cy="81485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83F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16977" y="1598759"/>
              <a:ext cx="853289" cy="865836"/>
            </a:xfrm>
            <a:prstGeom prst="rect">
              <a:avLst/>
            </a:prstGeom>
            <a:noFill/>
          </p:spPr>
          <p:txBody>
            <a:bodyPr wrap="none" anchor="ctr">
              <a:spAutoFit/>
              <a:scene3d>
                <a:camera prst="orthographicFront"/>
                <a:lightRig rig="threePt" dir="t"/>
              </a:scene3d>
              <a:sp3d>
                <a:bevelT w="1270" h="25400"/>
              </a:sp3d>
            </a:bodyPr>
            <a:lstStyle/>
            <a:p>
              <a:pPr algn="ctr" fontAlgn="base" latinLnBrk="0"/>
              <a:r>
                <a:rPr lang="en-US" altLang="ko-KR" sz="4000" kern="0" dirty="0" smtClean="0">
                  <a:solidFill>
                    <a:srgbClr val="083F88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rPr>
                <a:t>Ⅱ</a:t>
              </a:r>
              <a:endParaRPr lang="ko-KR" altLang="en-US" sz="4000" kern="0" dirty="0">
                <a:solidFill>
                  <a:srgbClr val="083F88"/>
                </a:solidFill>
                <a:latin typeface="HY견명조" panose="02030600000101010101" pitchFamily="18" charset="-127"/>
                <a:ea typeface="HY견명조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763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5" name="그룹 24"/>
          <p:cNvGrpSpPr/>
          <p:nvPr/>
        </p:nvGrpSpPr>
        <p:grpSpPr>
          <a:xfrm>
            <a:off x="1407846" y="2359535"/>
            <a:ext cx="4815068" cy="1472574"/>
            <a:chOff x="2470246" y="4435421"/>
            <a:chExt cx="3115276" cy="952733"/>
          </a:xfrm>
        </p:grpSpPr>
        <p:sp>
          <p:nvSpPr>
            <p:cNvPr id="9" name="직사각형 8"/>
            <p:cNvSpPr/>
            <p:nvPr/>
          </p:nvSpPr>
          <p:spPr>
            <a:xfrm>
              <a:off x="3270465" y="4510586"/>
              <a:ext cx="2315057" cy="877568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25400"/>
              </a:sp3d>
            </a:bodyPr>
            <a:lstStyle/>
            <a:p>
              <a:pPr marL="1699260" indent="-1699260" fontAlgn="base" latinLnBrk="0">
                <a:lnSpc>
                  <a:spcPct val="120000"/>
                </a:lnSpc>
              </a:pPr>
              <a:r>
                <a:rPr lang="ko-KR" altLang="en-US" sz="36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종합심사 낙찰제</a:t>
              </a:r>
              <a:endParaRPr lang="en-US" altLang="ko-KR" sz="3600" b="1" kern="0" dirty="0" smtClean="0">
                <a:solidFill>
                  <a:srgbClr val="083F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699260" indent="-1699260" fontAlgn="base" latinLnBrk="0">
                <a:lnSpc>
                  <a:spcPct val="120000"/>
                </a:lnSpc>
              </a:pPr>
              <a:r>
                <a:rPr lang="ko-KR" altLang="en-US" sz="36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도입배</a:t>
              </a:r>
              <a:r>
                <a:rPr lang="ko-KR" altLang="en-US" sz="3600" b="1" kern="0" dirty="0">
                  <a:solidFill>
                    <a:srgbClr val="083F8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경</a:t>
              </a:r>
            </a:p>
          </p:txBody>
        </p:sp>
        <p:grpSp>
          <p:nvGrpSpPr>
            <p:cNvPr id="20" name="그룹 19"/>
            <p:cNvGrpSpPr/>
            <p:nvPr/>
          </p:nvGrpSpPr>
          <p:grpSpPr>
            <a:xfrm>
              <a:off x="2470246" y="4435421"/>
              <a:ext cx="666207" cy="666208"/>
              <a:chOff x="2936192" y="1658718"/>
              <a:chExt cx="814858" cy="814858"/>
            </a:xfrm>
          </p:grpSpPr>
          <p:sp>
            <p:nvSpPr>
              <p:cNvPr id="21" name="타원 20"/>
              <p:cNvSpPr/>
              <p:nvPr/>
            </p:nvSpPr>
            <p:spPr>
              <a:xfrm>
                <a:off x="2936192" y="1658718"/>
                <a:ext cx="814858" cy="81485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83F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3158926" y="1702875"/>
                <a:ext cx="369397" cy="657606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algn="ctr" fontAlgn="base" latinLnBrk="0"/>
                <a:r>
                  <a:rPr lang="en-US" altLang="ko-KR" sz="4800" kern="0" dirty="0" smtClean="0">
                    <a:solidFill>
                      <a:srgbClr val="083F88"/>
                    </a:soli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I</a:t>
                </a:r>
                <a:endParaRPr lang="ko-KR" altLang="en-US" sz="4800" kern="0" dirty="0">
                  <a:solidFill>
                    <a:srgbClr val="083F88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pic>
        <p:nvPicPr>
          <p:cNvPr id="23" name="그림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214" y="4905443"/>
            <a:ext cx="5065786" cy="187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74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1318" y="110680"/>
            <a:ext cx="3950120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en-US" altLang="ko-KR" sz="2400" b="1" kern="0" spc="-100" dirty="0">
                <a:solidFill>
                  <a:schemeClr val="bg1"/>
                </a:solidFill>
                <a:latin typeface="맑은 고딕" panose="020B0503020000020004" pitchFamily="50" charset="-127"/>
              </a:rPr>
              <a:t>1. </a:t>
            </a:r>
            <a:r>
              <a:rPr lang="ko-KR" altLang="en-US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종합심사 낙찰제 도입배경</a:t>
            </a:r>
            <a:endParaRPr lang="ko-KR" altLang="en-US" sz="2400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5285" y="993737"/>
            <a:ext cx="8353428" cy="286731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/>
          <p:cNvGrpSpPr/>
          <p:nvPr/>
        </p:nvGrpSpPr>
        <p:grpSpPr>
          <a:xfrm>
            <a:off x="278989" y="1077627"/>
            <a:ext cx="2130135" cy="564242"/>
            <a:chOff x="369884" y="2156098"/>
            <a:chExt cx="2130135" cy="564242"/>
          </a:xfrm>
        </p:grpSpPr>
        <p:sp>
          <p:nvSpPr>
            <p:cNvPr id="11" name="타원 53"/>
            <p:cNvSpPr/>
            <p:nvPr/>
          </p:nvSpPr>
          <p:spPr>
            <a:xfrm flipH="1" flipV="1">
              <a:off x="369884" y="2602884"/>
              <a:ext cx="127299" cy="117456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 w="2540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25400"/>
                <a:contourClr>
                  <a:srgbClr val="0070C0"/>
                </a:contourClr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3588" indent="-373384" algn="ctr" latinLnBrk="0">
                <a:lnSpc>
                  <a:spcPct val="80000"/>
                </a:lnSpc>
                <a:buClr>
                  <a:schemeClr val="hlink"/>
                </a:buClr>
                <a:buSzPts val="1200"/>
                <a:defRPr/>
              </a:pPr>
              <a:endParaRPr lang="ko-KR" altLang="en-US" sz="14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" name="타원 53"/>
            <p:cNvSpPr/>
            <p:nvPr/>
          </p:nvSpPr>
          <p:spPr>
            <a:xfrm>
              <a:off x="437156" y="2225448"/>
              <a:ext cx="2062863" cy="446788"/>
            </a:xfrm>
            <a:prstGeom prst="parallelogram">
              <a:avLst/>
            </a:prstGeom>
            <a:solidFill>
              <a:schemeClr val="bg1">
                <a:lumMod val="75000"/>
                <a:alpha val="50000"/>
              </a:schemeClr>
            </a:solidFill>
            <a:ln w="2540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25400"/>
                <a:contourClr>
                  <a:srgbClr val="0070C0"/>
                </a:contourClr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3588" indent="-373384" algn="ctr" latinLnBrk="0">
                <a:lnSpc>
                  <a:spcPct val="80000"/>
                </a:lnSpc>
                <a:buClr>
                  <a:schemeClr val="hlink"/>
                </a:buClr>
                <a:buSzPts val="1200"/>
                <a:defRPr/>
              </a:pPr>
              <a:endParaRPr lang="ko-KR" altLang="en-US" sz="14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3" name="타원 53"/>
            <p:cNvSpPr/>
            <p:nvPr/>
          </p:nvSpPr>
          <p:spPr>
            <a:xfrm>
              <a:off x="369888" y="2156098"/>
              <a:ext cx="2070103" cy="446788"/>
            </a:xfrm>
            <a:prstGeom prst="parallelogram">
              <a:avLst/>
            </a:prstGeom>
            <a:solidFill>
              <a:srgbClr val="083F88"/>
            </a:solidFill>
            <a:ln w="2540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25400"/>
                <a:contourClr>
                  <a:srgbClr val="0070C0"/>
                </a:contourClr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3588" indent="-373384" algn="ctr" latinLnBrk="0">
                <a:lnSpc>
                  <a:spcPct val="80000"/>
                </a:lnSpc>
                <a:buClr>
                  <a:schemeClr val="hlink"/>
                </a:buClr>
                <a:buSzPts val="1200"/>
                <a:defRPr/>
              </a:pPr>
              <a:endParaRPr lang="ko-KR" altLang="en-US" sz="14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4" name="타원 6"/>
            <p:cNvSpPr/>
            <p:nvPr/>
          </p:nvSpPr>
          <p:spPr>
            <a:xfrm>
              <a:off x="1601816" y="2163804"/>
              <a:ext cx="828247" cy="393660"/>
            </a:xfrm>
            <a:prstGeom prst="parallelogram">
              <a:avLst/>
            </a:prstGeom>
            <a:gradFill flip="none" rotWithShape="1">
              <a:gsLst>
                <a:gs pos="58000">
                  <a:schemeClr val="bg1">
                    <a:alpha val="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538364" y="1109773"/>
            <a:ext cx="1383712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marL="1699260" indent="-1699260" fontAlgn="base" latinLnBrk="0"/>
            <a:r>
              <a:rPr lang="en-US" altLang="ko-KR" b="1" kern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b="1" kern="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도입배경</a:t>
            </a:r>
            <a:endParaRPr lang="ko-KR" altLang="en-US" b="1" kern="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514350" y="1781442"/>
            <a:ext cx="8180838" cy="193559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83F8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448811" y="1848592"/>
            <a:ext cx="4206547" cy="407519"/>
            <a:chOff x="448811" y="1669256"/>
            <a:chExt cx="4206547" cy="407519"/>
          </a:xfrm>
        </p:grpSpPr>
        <p:grpSp>
          <p:nvGrpSpPr>
            <p:cNvPr id="33" name="그룹 32"/>
            <p:cNvGrpSpPr/>
            <p:nvPr/>
          </p:nvGrpSpPr>
          <p:grpSpPr>
            <a:xfrm>
              <a:off x="448811" y="1669256"/>
              <a:ext cx="4206547" cy="318802"/>
              <a:chOff x="-968733" y="1697467"/>
              <a:chExt cx="3137467" cy="523224"/>
            </a:xfrm>
          </p:grpSpPr>
          <p:sp>
            <p:nvSpPr>
              <p:cNvPr id="35" name="양쪽 모서리가 둥근 사각형 34"/>
              <p:cNvSpPr/>
              <p:nvPr/>
            </p:nvSpPr>
            <p:spPr>
              <a:xfrm rot="5400000">
                <a:off x="278888" y="449849"/>
                <a:ext cx="523221" cy="3018463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83F88"/>
              </a:solidFill>
              <a:ln>
                <a:noFill/>
              </a:ln>
              <a:effectLst>
                <a:outerShdw dist="38100" dir="30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" name="직사각형 35"/>
              <p:cNvSpPr/>
              <p:nvPr/>
            </p:nvSpPr>
            <p:spPr>
              <a:xfrm>
                <a:off x="-855570" y="1697467"/>
                <a:ext cx="3024304" cy="52322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fontAlgn="base" latinLnBrk="0"/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가격 중심 낙찰제의 한계 노출</a:t>
                </a:r>
                <a:endParaRPr lang="ko-KR" altLang="en-US" sz="1400" b="1" kern="0" dirty="0">
                  <a:solidFill>
                    <a:schemeClr val="bg1"/>
                  </a:solidFill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34" name="직각 삼각형 33"/>
            <p:cNvSpPr/>
            <p:nvPr/>
          </p:nvSpPr>
          <p:spPr>
            <a:xfrm flipH="1" flipV="1">
              <a:off x="453623" y="1987342"/>
              <a:ext cx="61914" cy="89433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733255" y="2448002"/>
            <a:ext cx="83154" cy="83154"/>
            <a:chOff x="-27348" y="2076747"/>
            <a:chExt cx="348343" cy="348343"/>
          </a:xfrm>
        </p:grpSpPr>
        <p:sp>
          <p:nvSpPr>
            <p:cNvPr id="48" name="모서리가 둥근 직사각형 47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083F8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49" name="갈매기형 수장 48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sp>
        <p:nvSpPr>
          <p:cNvPr id="62" name="직사각형 61"/>
          <p:cNvSpPr/>
          <p:nvPr/>
        </p:nvSpPr>
        <p:spPr>
          <a:xfrm>
            <a:off x="848666" y="2358050"/>
            <a:ext cx="7539758" cy="2769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당초 예산절감 및 건설업체의 기술개발 등의 효과를 극대화 하기 위하여 최저가 낙찰제를 도입 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63" name="그룹 62"/>
          <p:cNvGrpSpPr/>
          <p:nvPr/>
        </p:nvGrpSpPr>
        <p:grpSpPr>
          <a:xfrm>
            <a:off x="733255" y="2798872"/>
            <a:ext cx="83154" cy="83154"/>
            <a:chOff x="-27348" y="2076747"/>
            <a:chExt cx="348343" cy="348343"/>
          </a:xfrm>
        </p:grpSpPr>
        <p:sp>
          <p:nvSpPr>
            <p:cNvPr id="64" name="모서리가 둥근 직사각형 63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083F8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5" name="갈매기형 수장 64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sp>
        <p:nvSpPr>
          <p:cNvPr id="66" name="직사각형 65"/>
          <p:cNvSpPr/>
          <p:nvPr/>
        </p:nvSpPr>
        <p:spPr>
          <a:xfrm>
            <a:off x="848666" y="2708920"/>
            <a:ext cx="7539758" cy="2769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그런데</a:t>
            </a:r>
            <a:r>
              <a:rPr lang="en-US" altLang="ko-KR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건설업체간의 물량경쟁으로 인한 덤핑 </a:t>
            </a:r>
            <a:r>
              <a:rPr lang="ko-KR" altLang="en-US" sz="1200" b="1" kern="0" dirty="0" err="1" smtClean="0">
                <a:solidFill>
                  <a:srgbClr val="083F88"/>
                </a:solidFill>
                <a:latin typeface="맑은 고딕" panose="020B0503020000020004" pitchFamily="50" charset="-127"/>
              </a:rPr>
              <a:t>투찰</a:t>
            </a:r>
            <a:r>
              <a:rPr lang="en-US" altLang="ko-KR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채산성 악화</a:t>
            </a:r>
            <a:r>
              <a:rPr lang="en-US" altLang="ko-KR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부실 시공 등의 부작용 발생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755576" y="3362618"/>
            <a:ext cx="6207148" cy="29546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71450" indent="-171450"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083F88"/>
              </a:buClr>
              <a:buFont typeface="Wingdings" panose="05000000000000000000" pitchFamily="2" charset="2"/>
              <a:buChar char="ü"/>
            </a:pPr>
            <a:r>
              <a:rPr lang="ko-KR" altLang="en-US" sz="1100" b="1" kern="0" spc="-5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철도건설공사 최저가 낙찰제 </a:t>
            </a:r>
            <a:r>
              <a:rPr lang="ko-KR" altLang="en-US" sz="1100" b="1" kern="0" spc="-50" dirty="0" err="1" smtClean="0">
                <a:solidFill>
                  <a:srgbClr val="083F88"/>
                </a:solidFill>
                <a:latin typeface="맑은 고딕" panose="020B0503020000020004" pitchFamily="50" charset="-127"/>
              </a:rPr>
              <a:t>낙찰율</a:t>
            </a:r>
            <a:r>
              <a:rPr lang="ko-KR" altLang="en-US" sz="1100" b="1" kern="0" spc="-5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 변화 </a:t>
            </a:r>
            <a:r>
              <a:rPr lang="en-US" altLang="ko-KR" sz="1100" b="1" kern="0" spc="-5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: (‘05) 60% </a:t>
            </a:r>
            <a:r>
              <a:rPr lang="ko-KR" altLang="en-US" sz="1100" b="1" kern="0" spc="-5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→ </a:t>
            </a:r>
            <a:r>
              <a:rPr lang="en-US" altLang="ko-KR" sz="1100" b="1" kern="0" spc="-5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(‘07) 75% </a:t>
            </a:r>
            <a:r>
              <a:rPr lang="ko-KR" altLang="en-US" sz="1100" b="1" kern="0" spc="-5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→ </a:t>
            </a:r>
            <a:r>
              <a:rPr lang="en-US" altLang="ko-KR" sz="1100" b="1" kern="0" spc="-5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(‘10) 76% </a:t>
            </a:r>
            <a:r>
              <a:rPr lang="ko-KR" altLang="en-US" sz="1100" b="1" kern="0" spc="-5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→ </a:t>
            </a:r>
            <a:r>
              <a:rPr lang="en-US" altLang="ko-KR" sz="1100" b="1" kern="0" spc="-5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(14) 77% </a:t>
            </a:r>
            <a:r>
              <a:rPr lang="ko-KR" altLang="en-US" sz="1100" b="1" kern="0" spc="-5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이상</a:t>
            </a:r>
            <a:endParaRPr lang="en-US" altLang="ko-KR" sz="1100" b="1" kern="0" spc="-50" dirty="0" smtClean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68" name="그룹 67"/>
          <p:cNvGrpSpPr/>
          <p:nvPr/>
        </p:nvGrpSpPr>
        <p:grpSpPr>
          <a:xfrm>
            <a:off x="733255" y="3158912"/>
            <a:ext cx="83154" cy="83154"/>
            <a:chOff x="-27348" y="2076747"/>
            <a:chExt cx="348343" cy="348343"/>
          </a:xfrm>
        </p:grpSpPr>
        <p:sp>
          <p:nvSpPr>
            <p:cNvPr id="69" name="모서리가 둥근 직사각형 68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083F8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70" name="갈매기형 수장 69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</p:grpSp>
      <p:sp>
        <p:nvSpPr>
          <p:cNvPr id="71" name="직사각형 70"/>
          <p:cNvSpPr/>
          <p:nvPr/>
        </p:nvSpPr>
        <p:spPr>
          <a:xfrm>
            <a:off x="848666" y="3068960"/>
            <a:ext cx="7539758" cy="27699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반면</a:t>
            </a:r>
            <a:r>
              <a:rPr lang="en-US" altLang="ko-KR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최저가 낙찰제 적정성 심사 및 실적공사비 제도 등으로 인해 </a:t>
            </a:r>
            <a:r>
              <a:rPr lang="ko-KR" altLang="en-US" sz="1200" b="1" kern="0" dirty="0" err="1" smtClean="0">
                <a:solidFill>
                  <a:srgbClr val="083F88"/>
                </a:solidFill>
                <a:latin typeface="맑은 고딕" panose="020B0503020000020004" pitchFamily="50" charset="-127"/>
              </a:rPr>
              <a:t>낙찰율은</a:t>
            </a: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 지속 상승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32" name="직사각형 131"/>
          <p:cNvSpPr/>
          <p:nvPr/>
        </p:nvSpPr>
        <p:spPr>
          <a:xfrm>
            <a:off x="395285" y="3926337"/>
            <a:ext cx="8353428" cy="275464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3" name="그룹 132"/>
          <p:cNvGrpSpPr/>
          <p:nvPr/>
        </p:nvGrpSpPr>
        <p:grpSpPr>
          <a:xfrm>
            <a:off x="278989" y="4010228"/>
            <a:ext cx="2130135" cy="564242"/>
            <a:chOff x="369884" y="2156098"/>
            <a:chExt cx="2130135" cy="564242"/>
          </a:xfrm>
        </p:grpSpPr>
        <p:sp>
          <p:nvSpPr>
            <p:cNvPr id="134" name="타원 53"/>
            <p:cNvSpPr/>
            <p:nvPr/>
          </p:nvSpPr>
          <p:spPr>
            <a:xfrm flipH="1" flipV="1">
              <a:off x="369884" y="2602884"/>
              <a:ext cx="127299" cy="117456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 w="2540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25400"/>
                <a:contourClr>
                  <a:srgbClr val="0070C0"/>
                </a:contourClr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3588" indent="-373384" algn="ctr" latinLnBrk="0">
                <a:lnSpc>
                  <a:spcPct val="80000"/>
                </a:lnSpc>
                <a:buClr>
                  <a:schemeClr val="hlink"/>
                </a:buClr>
                <a:buSzPts val="1200"/>
                <a:defRPr/>
              </a:pPr>
              <a:endParaRPr lang="ko-KR" altLang="en-US" sz="1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35" name="타원 53"/>
            <p:cNvSpPr/>
            <p:nvPr/>
          </p:nvSpPr>
          <p:spPr>
            <a:xfrm>
              <a:off x="437156" y="2225448"/>
              <a:ext cx="2062863" cy="446788"/>
            </a:xfrm>
            <a:prstGeom prst="parallelogram">
              <a:avLst/>
            </a:prstGeom>
            <a:solidFill>
              <a:schemeClr val="bg1">
                <a:lumMod val="75000"/>
                <a:alpha val="50000"/>
              </a:schemeClr>
            </a:solidFill>
            <a:ln w="2540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25400"/>
                <a:contourClr>
                  <a:srgbClr val="0070C0"/>
                </a:contourClr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3588" indent="-373384" algn="ctr" latinLnBrk="0">
                <a:lnSpc>
                  <a:spcPct val="80000"/>
                </a:lnSpc>
                <a:buClr>
                  <a:schemeClr val="hlink"/>
                </a:buClr>
                <a:buSzPts val="1200"/>
                <a:defRPr/>
              </a:pPr>
              <a:endParaRPr lang="ko-KR" altLang="en-US" sz="16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36" name="타원 53"/>
            <p:cNvSpPr/>
            <p:nvPr/>
          </p:nvSpPr>
          <p:spPr>
            <a:xfrm>
              <a:off x="369889" y="2156098"/>
              <a:ext cx="2070102" cy="446788"/>
            </a:xfrm>
            <a:prstGeom prst="parallelogram">
              <a:avLst/>
            </a:prstGeom>
            <a:solidFill>
              <a:srgbClr val="3589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>
                <a:solidFill>
                  <a:schemeClr val="lt1"/>
                </a:solidFill>
              </a:endParaRPr>
            </a:p>
          </p:txBody>
        </p:sp>
        <p:sp>
          <p:nvSpPr>
            <p:cNvPr id="137" name="타원 6"/>
            <p:cNvSpPr/>
            <p:nvPr/>
          </p:nvSpPr>
          <p:spPr>
            <a:xfrm>
              <a:off x="1593594" y="2163804"/>
              <a:ext cx="828247" cy="393660"/>
            </a:xfrm>
            <a:prstGeom prst="parallelogram">
              <a:avLst/>
            </a:prstGeom>
            <a:gradFill flip="none" rotWithShape="1">
              <a:gsLst>
                <a:gs pos="58000">
                  <a:schemeClr val="bg1">
                    <a:alpha val="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4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138" name="직사각형 137"/>
          <p:cNvSpPr/>
          <p:nvPr/>
        </p:nvSpPr>
        <p:spPr>
          <a:xfrm>
            <a:off x="538364" y="4050278"/>
            <a:ext cx="1465466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marL="1699260" indent="-1699260" fontAlgn="base" latinLnBrk="0"/>
            <a:r>
              <a:rPr lang="en-US" altLang="ko-KR" b="1" kern="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b="1" kern="0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추진 경위</a:t>
            </a:r>
            <a:endParaRPr lang="ko-KR" altLang="en-US" b="1" kern="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2" name="직사각형 191"/>
          <p:cNvSpPr/>
          <p:nvPr/>
        </p:nvSpPr>
        <p:spPr>
          <a:xfrm>
            <a:off x="514350" y="4574470"/>
            <a:ext cx="8180838" cy="1935590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83F8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230" name="그룹 229"/>
          <p:cNvGrpSpPr/>
          <p:nvPr/>
        </p:nvGrpSpPr>
        <p:grpSpPr>
          <a:xfrm>
            <a:off x="744430" y="4761090"/>
            <a:ext cx="7657577" cy="1576012"/>
            <a:chOff x="744430" y="4761091"/>
            <a:chExt cx="7657577" cy="1359035"/>
          </a:xfrm>
        </p:grpSpPr>
        <p:sp>
          <p:nvSpPr>
            <p:cNvPr id="201" name="직사각형 200"/>
            <p:cNvSpPr/>
            <p:nvPr/>
          </p:nvSpPr>
          <p:spPr>
            <a:xfrm>
              <a:off x="862249" y="4761091"/>
              <a:ext cx="7539758" cy="27699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25400"/>
              </a:sp3d>
            </a:bodyPr>
            <a:lstStyle/>
            <a:p>
              <a:pPr fontAlgn="base" latinLnBrk="0"/>
              <a:r>
                <a:rPr lang="en-US" altLang="ko-KR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2013.12.26. </a:t>
              </a:r>
              <a:r>
                <a:rPr lang="ko-KR" altLang="en-US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정부 경제관계 장관회의에서 종합심사 낙찰제 시범사업 추진 결정 </a:t>
              </a:r>
              <a:endParaRPr lang="ko-KR" altLang="en-US" sz="1200" b="1" kern="0" dirty="0">
                <a:solidFill>
                  <a:srgbClr val="083F88"/>
                </a:solidFill>
                <a:latin typeface="맑은 고딕" panose="020B0503020000020004" pitchFamily="50" charset="-127"/>
              </a:endParaRPr>
            </a:p>
          </p:txBody>
        </p:sp>
        <p:grpSp>
          <p:nvGrpSpPr>
            <p:cNvPr id="211" name="그룹 210"/>
            <p:cNvGrpSpPr/>
            <p:nvPr/>
          </p:nvGrpSpPr>
          <p:grpSpPr>
            <a:xfrm>
              <a:off x="744430" y="4864088"/>
              <a:ext cx="83154" cy="83154"/>
              <a:chOff x="-27348" y="2076747"/>
              <a:chExt cx="348343" cy="348343"/>
            </a:xfrm>
          </p:grpSpPr>
          <p:sp>
            <p:nvSpPr>
              <p:cNvPr id="212" name="모서리가 둥근 직사각형 211"/>
              <p:cNvSpPr/>
              <p:nvPr/>
            </p:nvSpPr>
            <p:spPr>
              <a:xfrm>
                <a:off x="-27348" y="2076747"/>
                <a:ext cx="348343" cy="348343"/>
              </a:xfrm>
              <a:prstGeom prst="roundRect">
                <a:avLst/>
              </a:prstGeom>
              <a:solidFill>
                <a:srgbClr val="35891C"/>
              </a:solidFill>
              <a:ln w="9525">
                <a:solidFill>
                  <a:schemeClr val="bg1"/>
                </a:solidFill>
              </a:ln>
              <a:effectLst>
                <a:outerShdw blurRad="25400" sx="101000" sy="101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3" name="갈매기형 수장 212"/>
              <p:cNvSpPr/>
              <p:nvPr/>
            </p:nvSpPr>
            <p:spPr>
              <a:xfrm>
                <a:off x="56836" y="2134976"/>
                <a:ext cx="179976" cy="231885"/>
              </a:xfrm>
              <a:prstGeom prst="chevron">
                <a:avLst>
                  <a:gd name="adj" fmla="val 6729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4" name="직사각형 213"/>
            <p:cNvSpPr/>
            <p:nvPr/>
          </p:nvSpPr>
          <p:spPr>
            <a:xfrm>
              <a:off x="862249" y="5041134"/>
              <a:ext cx="7539758" cy="27699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25400"/>
              </a:sp3d>
            </a:bodyPr>
            <a:lstStyle/>
            <a:p>
              <a:pPr fontAlgn="base" latinLnBrk="0"/>
              <a:r>
                <a:rPr lang="en-US" altLang="ko-KR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2014. 1.28. </a:t>
              </a:r>
              <a:r>
                <a:rPr lang="ko-KR" altLang="en-US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종합심사낙찰제 정부 가이드라인 발표</a:t>
              </a:r>
              <a:endParaRPr lang="ko-KR" altLang="en-US" sz="1200" b="1" kern="0" dirty="0">
                <a:solidFill>
                  <a:srgbClr val="083F88"/>
                </a:solidFill>
                <a:latin typeface="맑은 고딕" panose="020B0503020000020004" pitchFamily="50" charset="-127"/>
              </a:endParaRPr>
            </a:p>
          </p:txBody>
        </p:sp>
        <p:grpSp>
          <p:nvGrpSpPr>
            <p:cNvPr id="215" name="그룹 214"/>
            <p:cNvGrpSpPr/>
            <p:nvPr/>
          </p:nvGrpSpPr>
          <p:grpSpPr>
            <a:xfrm>
              <a:off x="744430" y="5144131"/>
              <a:ext cx="83154" cy="83154"/>
              <a:chOff x="-27348" y="2076747"/>
              <a:chExt cx="348343" cy="348343"/>
            </a:xfrm>
          </p:grpSpPr>
          <p:sp>
            <p:nvSpPr>
              <p:cNvPr id="216" name="모서리가 둥근 직사각형 215"/>
              <p:cNvSpPr/>
              <p:nvPr/>
            </p:nvSpPr>
            <p:spPr>
              <a:xfrm>
                <a:off x="-27348" y="2076747"/>
                <a:ext cx="348343" cy="348343"/>
              </a:xfrm>
              <a:prstGeom prst="roundRect">
                <a:avLst/>
              </a:prstGeom>
              <a:solidFill>
                <a:srgbClr val="35891C"/>
              </a:solidFill>
              <a:ln w="9525">
                <a:solidFill>
                  <a:schemeClr val="bg1"/>
                </a:solidFill>
              </a:ln>
              <a:effectLst>
                <a:outerShdw blurRad="25400" sx="101000" sy="101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7" name="갈매기형 수장 216"/>
              <p:cNvSpPr/>
              <p:nvPr/>
            </p:nvSpPr>
            <p:spPr>
              <a:xfrm>
                <a:off x="56836" y="2134976"/>
                <a:ext cx="179976" cy="231885"/>
              </a:xfrm>
              <a:prstGeom prst="chevron">
                <a:avLst>
                  <a:gd name="adj" fmla="val 6729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18" name="직사각형 217"/>
            <p:cNvSpPr/>
            <p:nvPr/>
          </p:nvSpPr>
          <p:spPr>
            <a:xfrm>
              <a:off x="862249" y="5321177"/>
              <a:ext cx="7539758" cy="27699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25400"/>
              </a:sp3d>
            </a:bodyPr>
            <a:lstStyle/>
            <a:p>
              <a:pPr fontAlgn="base" latinLnBrk="0"/>
              <a:r>
                <a:rPr lang="en-US" altLang="ko-KR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2014. 5. ~ 9. </a:t>
              </a:r>
              <a:r>
                <a:rPr lang="ko-KR" altLang="en-US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종합심사 낙찰제 특례운용기준 제정을 위한 관계기관 협의체 참여</a:t>
              </a:r>
              <a:endParaRPr lang="ko-KR" altLang="en-US" sz="1200" b="1" kern="0" dirty="0">
                <a:solidFill>
                  <a:srgbClr val="083F88"/>
                </a:solidFill>
                <a:latin typeface="맑은 고딕" panose="020B0503020000020004" pitchFamily="50" charset="-127"/>
              </a:endParaRPr>
            </a:p>
          </p:txBody>
        </p:sp>
        <p:grpSp>
          <p:nvGrpSpPr>
            <p:cNvPr id="219" name="그룹 218"/>
            <p:cNvGrpSpPr/>
            <p:nvPr/>
          </p:nvGrpSpPr>
          <p:grpSpPr>
            <a:xfrm>
              <a:off x="744430" y="5424174"/>
              <a:ext cx="83154" cy="83154"/>
              <a:chOff x="-27348" y="2076747"/>
              <a:chExt cx="348343" cy="348343"/>
            </a:xfrm>
          </p:grpSpPr>
          <p:sp>
            <p:nvSpPr>
              <p:cNvPr id="220" name="모서리가 둥근 직사각형 219"/>
              <p:cNvSpPr/>
              <p:nvPr/>
            </p:nvSpPr>
            <p:spPr>
              <a:xfrm>
                <a:off x="-27348" y="2076747"/>
                <a:ext cx="348343" cy="348343"/>
              </a:xfrm>
              <a:prstGeom prst="roundRect">
                <a:avLst/>
              </a:prstGeom>
              <a:solidFill>
                <a:srgbClr val="35891C"/>
              </a:solidFill>
              <a:ln w="9525">
                <a:solidFill>
                  <a:schemeClr val="bg1"/>
                </a:solidFill>
              </a:ln>
              <a:effectLst>
                <a:outerShdw blurRad="25400" sx="101000" sy="101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1" name="갈매기형 수장 220"/>
              <p:cNvSpPr/>
              <p:nvPr/>
            </p:nvSpPr>
            <p:spPr>
              <a:xfrm>
                <a:off x="56836" y="2134976"/>
                <a:ext cx="179976" cy="231885"/>
              </a:xfrm>
              <a:prstGeom prst="chevron">
                <a:avLst>
                  <a:gd name="adj" fmla="val 6729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2" name="직사각형 221"/>
            <p:cNvSpPr/>
            <p:nvPr/>
          </p:nvSpPr>
          <p:spPr>
            <a:xfrm>
              <a:off x="862249" y="5601220"/>
              <a:ext cx="7539758" cy="27699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25400"/>
              </a:sp3d>
            </a:bodyPr>
            <a:lstStyle/>
            <a:p>
              <a:pPr fontAlgn="base" latinLnBrk="0"/>
              <a:r>
                <a:rPr lang="en-US" altLang="ko-KR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2014.10.20. </a:t>
              </a:r>
              <a:r>
                <a:rPr lang="ko-KR" altLang="en-US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한국철도시설공단 종합심사 낙찰제 특례운용기준 시행</a:t>
              </a:r>
              <a:endParaRPr lang="ko-KR" altLang="en-US" sz="1200" b="1" kern="0" dirty="0">
                <a:solidFill>
                  <a:srgbClr val="083F88"/>
                </a:solidFill>
                <a:latin typeface="맑은 고딕" panose="020B0503020000020004" pitchFamily="50" charset="-127"/>
              </a:endParaRPr>
            </a:p>
          </p:txBody>
        </p:sp>
        <p:grpSp>
          <p:nvGrpSpPr>
            <p:cNvPr id="223" name="그룹 222"/>
            <p:cNvGrpSpPr/>
            <p:nvPr/>
          </p:nvGrpSpPr>
          <p:grpSpPr>
            <a:xfrm>
              <a:off x="744430" y="5704217"/>
              <a:ext cx="83154" cy="83154"/>
              <a:chOff x="-27348" y="2076747"/>
              <a:chExt cx="348343" cy="348343"/>
            </a:xfrm>
          </p:grpSpPr>
          <p:sp>
            <p:nvSpPr>
              <p:cNvPr id="224" name="모서리가 둥근 직사각형 223"/>
              <p:cNvSpPr/>
              <p:nvPr/>
            </p:nvSpPr>
            <p:spPr>
              <a:xfrm>
                <a:off x="-27348" y="2076747"/>
                <a:ext cx="348343" cy="348343"/>
              </a:xfrm>
              <a:prstGeom prst="roundRect">
                <a:avLst/>
              </a:prstGeom>
              <a:solidFill>
                <a:srgbClr val="35891C"/>
              </a:solidFill>
              <a:ln w="9525">
                <a:solidFill>
                  <a:schemeClr val="bg1"/>
                </a:solidFill>
              </a:ln>
              <a:effectLst>
                <a:outerShdw blurRad="25400" sx="101000" sy="101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5" name="갈매기형 수장 224"/>
              <p:cNvSpPr/>
              <p:nvPr/>
            </p:nvSpPr>
            <p:spPr>
              <a:xfrm>
                <a:off x="56836" y="2134976"/>
                <a:ext cx="179976" cy="231885"/>
              </a:xfrm>
              <a:prstGeom prst="chevron">
                <a:avLst>
                  <a:gd name="adj" fmla="val 6729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6" name="직사각형 225"/>
            <p:cNvSpPr/>
            <p:nvPr/>
          </p:nvSpPr>
          <p:spPr>
            <a:xfrm>
              <a:off x="862249" y="5881263"/>
              <a:ext cx="7539758" cy="23886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25400"/>
              </a:sp3d>
            </a:bodyPr>
            <a:lstStyle/>
            <a:p>
              <a:pPr fontAlgn="base" latinLnBrk="0"/>
              <a:r>
                <a:rPr lang="en-US" altLang="ko-KR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2014.10.30. ~ </a:t>
              </a:r>
              <a:r>
                <a:rPr lang="ko-KR" altLang="en-US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현재 </a:t>
              </a:r>
              <a:r>
                <a:rPr lang="en-US" altLang="ko-KR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 </a:t>
              </a:r>
              <a:r>
                <a:rPr lang="ko-KR" altLang="en-US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종합심사 낙찰제 시범사업 발주</a:t>
              </a:r>
              <a:r>
                <a:rPr lang="en-US" altLang="ko-KR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(2014</a:t>
              </a:r>
              <a:r>
                <a:rPr lang="ko-KR" altLang="en-US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년 </a:t>
              </a:r>
              <a:r>
                <a:rPr lang="en-US" altLang="ko-KR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4</a:t>
              </a:r>
              <a:r>
                <a:rPr lang="ko-KR" altLang="en-US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건</a:t>
              </a:r>
              <a:r>
                <a:rPr lang="en-US" altLang="ko-KR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, 2015</a:t>
              </a:r>
              <a:r>
                <a:rPr lang="ko-KR" altLang="en-US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년 </a:t>
              </a:r>
              <a:r>
                <a:rPr lang="en-US" altLang="ko-KR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2</a:t>
              </a:r>
              <a:r>
                <a:rPr lang="ko-KR" altLang="en-US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건</a:t>
              </a:r>
              <a:r>
                <a:rPr lang="en-US" altLang="ko-KR" sz="12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)</a:t>
              </a:r>
              <a:endParaRPr lang="ko-KR" altLang="en-US" sz="1200" b="1" kern="0" dirty="0">
                <a:solidFill>
                  <a:srgbClr val="083F88"/>
                </a:solidFill>
                <a:latin typeface="맑은 고딕" panose="020B0503020000020004" pitchFamily="50" charset="-127"/>
              </a:endParaRPr>
            </a:p>
          </p:txBody>
        </p:sp>
        <p:grpSp>
          <p:nvGrpSpPr>
            <p:cNvPr id="227" name="그룹 226"/>
            <p:cNvGrpSpPr/>
            <p:nvPr/>
          </p:nvGrpSpPr>
          <p:grpSpPr>
            <a:xfrm>
              <a:off x="744430" y="5984264"/>
              <a:ext cx="83154" cy="83154"/>
              <a:chOff x="-27348" y="2076747"/>
              <a:chExt cx="348343" cy="348343"/>
            </a:xfrm>
          </p:grpSpPr>
          <p:sp>
            <p:nvSpPr>
              <p:cNvPr id="228" name="모서리가 둥근 직사각형 227"/>
              <p:cNvSpPr/>
              <p:nvPr/>
            </p:nvSpPr>
            <p:spPr>
              <a:xfrm>
                <a:off x="-27348" y="2076747"/>
                <a:ext cx="348343" cy="348343"/>
              </a:xfrm>
              <a:prstGeom prst="roundRect">
                <a:avLst/>
              </a:prstGeom>
              <a:solidFill>
                <a:srgbClr val="35891C"/>
              </a:solidFill>
              <a:ln w="9525">
                <a:solidFill>
                  <a:schemeClr val="bg1"/>
                </a:solidFill>
              </a:ln>
              <a:effectLst>
                <a:outerShdw blurRad="25400" sx="101000" sy="101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9" name="갈매기형 수장 228"/>
              <p:cNvSpPr/>
              <p:nvPr/>
            </p:nvSpPr>
            <p:spPr>
              <a:xfrm>
                <a:off x="56836" y="2134976"/>
                <a:ext cx="179976" cy="231885"/>
              </a:xfrm>
              <a:prstGeom prst="chevron">
                <a:avLst>
                  <a:gd name="adj" fmla="val 6729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8" name="직사각형 57"/>
          <p:cNvSpPr/>
          <p:nvPr/>
        </p:nvSpPr>
        <p:spPr>
          <a:xfrm>
            <a:off x="8293463" y="319306"/>
            <a:ext cx="800219" cy="29206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699260" indent="-1699260" algn="r" fontAlgn="base" latinLnBrk="0">
              <a:lnSpc>
                <a:spcPct val="120000"/>
              </a:lnSpc>
            </a:pP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도입배경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940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1318" y="110680"/>
            <a:ext cx="3950120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en-US" altLang="ko-KR" sz="2400" b="1" kern="0" spc="-100" dirty="0">
                <a:solidFill>
                  <a:schemeClr val="bg1"/>
                </a:solidFill>
                <a:latin typeface="맑은 고딕" panose="020B0503020000020004" pitchFamily="50" charset="-127"/>
              </a:rPr>
              <a:t>1. </a:t>
            </a:r>
            <a:r>
              <a:rPr lang="ko-KR" altLang="en-US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종합심사 낙찰제 도입배경</a:t>
            </a:r>
            <a:endParaRPr lang="ko-KR" altLang="en-US" sz="2400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395285" y="993736"/>
            <a:ext cx="8353428" cy="538759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9" name="그룹 58"/>
          <p:cNvGrpSpPr/>
          <p:nvPr/>
        </p:nvGrpSpPr>
        <p:grpSpPr>
          <a:xfrm>
            <a:off x="278989" y="1077627"/>
            <a:ext cx="4293010" cy="564242"/>
            <a:chOff x="369884" y="2156098"/>
            <a:chExt cx="2130135" cy="564242"/>
          </a:xfrm>
        </p:grpSpPr>
        <p:sp>
          <p:nvSpPr>
            <p:cNvPr id="60" name="타원 53"/>
            <p:cNvSpPr/>
            <p:nvPr/>
          </p:nvSpPr>
          <p:spPr>
            <a:xfrm flipH="1" flipV="1">
              <a:off x="369884" y="2602884"/>
              <a:ext cx="127299" cy="117456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 w="2540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25400"/>
                <a:contourClr>
                  <a:srgbClr val="0070C0"/>
                </a:contourClr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3588" indent="-373384" algn="ctr" latinLnBrk="0">
                <a:lnSpc>
                  <a:spcPct val="80000"/>
                </a:lnSpc>
                <a:buClr>
                  <a:schemeClr val="hlink"/>
                </a:buClr>
                <a:buSzPts val="1200"/>
                <a:defRPr/>
              </a:pPr>
              <a:endParaRPr lang="ko-KR" altLang="en-US" sz="14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61" name="타원 53"/>
            <p:cNvSpPr/>
            <p:nvPr/>
          </p:nvSpPr>
          <p:spPr>
            <a:xfrm>
              <a:off x="437156" y="2225448"/>
              <a:ext cx="2062863" cy="446788"/>
            </a:xfrm>
            <a:prstGeom prst="parallelogram">
              <a:avLst/>
            </a:prstGeom>
            <a:solidFill>
              <a:schemeClr val="bg1">
                <a:lumMod val="75000"/>
                <a:alpha val="50000"/>
              </a:schemeClr>
            </a:solidFill>
            <a:ln w="2540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25400"/>
                <a:contourClr>
                  <a:srgbClr val="0070C0"/>
                </a:contourClr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3588" indent="-373384" algn="ctr" latinLnBrk="0">
                <a:lnSpc>
                  <a:spcPct val="80000"/>
                </a:lnSpc>
                <a:buClr>
                  <a:schemeClr val="hlink"/>
                </a:buClr>
                <a:buSzPts val="1200"/>
                <a:defRPr/>
              </a:pPr>
              <a:endParaRPr lang="ko-KR" altLang="en-US" sz="14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2" name="타원 53"/>
            <p:cNvSpPr/>
            <p:nvPr/>
          </p:nvSpPr>
          <p:spPr>
            <a:xfrm>
              <a:off x="369888" y="2156098"/>
              <a:ext cx="2070103" cy="446788"/>
            </a:xfrm>
            <a:prstGeom prst="parallelogram">
              <a:avLst/>
            </a:prstGeom>
            <a:solidFill>
              <a:srgbClr val="083F88"/>
            </a:solidFill>
            <a:ln w="2540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25400"/>
                <a:contourClr>
                  <a:srgbClr val="0070C0"/>
                </a:contourClr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3588" indent="-373384" algn="ctr" latinLnBrk="0">
                <a:lnSpc>
                  <a:spcPct val="80000"/>
                </a:lnSpc>
                <a:buClr>
                  <a:schemeClr val="hlink"/>
                </a:buClr>
                <a:buSzPts val="1200"/>
                <a:defRPr/>
              </a:pPr>
              <a:endParaRPr lang="ko-KR" altLang="en-US" sz="14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73" name="타원 6"/>
            <p:cNvSpPr/>
            <p:nvPr/>
          </p:nvSpPr>
          <p:spPr>
            <a:xfrm>
              <a:off x="1601816" y="2163804"/>
              <a:ext cx="828247" cy="393660"/>
            </a:xfrm>
            <a:prstGeom prst="parallelogram">
              <a:avLst/>
            </a:prstGeom>
            <a:gradFill flip="none" rotWithShape="1">
              <a:gsLst>
                <a:gs pos="58000">
                  <a:schemeClr val="bg1">
                    <a:alpha val="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189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sp>
        <p:nvSpPr>
          <p:cNvPr id="74" name="직사각형 73"/>
          <p:cNvSpPr/>
          <p:nvPr/>
        </p:nvSpPr>
        <p:spPr>
          <a:xfrm>
            <a:off x="538364" y="1109773"/>
            <a:ext cx="4105644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marL="1699260" indent="-1699260" fontAlgn="base" latinLnBrk="0"/>
            <a:r>
              <a:rPr lang="en-US" altLang="ko-KR" b="1" kern="0" dirty="0">
                <a:solidFill>
                  <a:schemeClr val="bg1"/>
                </a:solidFill>
                <a:latin typeface="맑은 고딕" panose="020B0503020000020004" pitchFamily="50" charset="-127"/>
              </a:rPr>
              <a:t>3</a:t>
            </a:r>
            <a:r>
              <a:rPr lang="en-US" altLang="ko-KR" b="1" kern="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b="1" kern="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철도시설공단의 종합심사 낙찰제</a:t>
            </a:r>
            <a:endParaRPr lang="ko-KR" altLang="en-US" b="1" kern="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77" name="모서리가 둥근 직사각형 71"/>
          <p:cNvSpPr/>
          <p:nvPr/>
        </p:nvSpPr>
        <p:spPr>
          <a:xfrm flipV="1">
            <a:off x="492113" y="1723057"/>
            <a:ext cx="1216402" cy="291618"/>
          </a:xfrm>
          <a:prstGeom prst="rtTriangle">
            <a:avLst/>
          </a:prstGeom>
          <a:gradFill flip="none" rotWithShape="1">
            <a:gsLst>
              <a:gs pos="23000">
                <a:schemeClr val="bg1">
                  <a:alpha val="15000"/>
                </a:schemeClr>
              </a:gs>
              <a:gs pos="0">
                <a:schemeClr val="bg1">
                  <a:alpha val="40000"/>
                </a:schemeClr>
              </a:gs>
              <a:gs pos="48000">
                <a:schemeClr val="bg1">
                  <a:alpha val="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600">
              <a:latin typeface="-웹윤고딕140" panose="02030504000101010101" pitchFamily="18" charset="-127"/>
              <a:ea typeface="-웹윤고딕140" panose="02030504000101010101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184638"/>
              </p:ext>
            </p:extLst>
          </p:nvPr>
        </p:nvGraphicFramePr>
        <p:xfrm>
          <a:off x="642202" y="1650329"/>
          <a:ext cx="7890237" cy="4602151"/>
        </p:xfrm>
        <a:graphic>
          <a:graphicData uri="http://schemas.openxmlformats.org/drawingml/2006/table">
            <a:tbl>
              <a:tblPr first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{93296810-A885-4BE3-A3E7-6D5BEEA58F35}</a:tableStyleId>
              </a:tblPr>
              <a:tblGrid>
                <a:gridCol w="1995093"/>
                <a:gridCol w="1718681"/>
                <a:gridCol w="1656184"/>
                <a:gridCol w="2520279"/>
              </a:tblGrid>
              <a:tr h="33709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심사 분야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심사 항목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배점한도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1691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공사수행능력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>
                          <a:effectLst/>
                        </a:rPr>
                        <a:t>시공실적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>
                          <a:effectLst/>
                        </a:rPr>
                        <a:t>15</a:t>
                      </a:r>
                      <a:r>
                        <a:rPr lang="ko-KR" altLang="en-US" sz="1050" u="none" strike="noStrike">
                          <a:effectLst/>
                        </a:rPr>
                        <a:t>점</a:t>
                      </a:r>
                      <a:endParaRPr lang="ko-KR" altLang="en-US" sz="1050" b="0" i="0" u="none" strike="noStrike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6913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u="none" strike="noStrike" dirty="0">
                          <a:effectLst/>
                        </a:rPr>
                        <a:t>(50</a:t>
                      </a:r>
                      <a:r>
                        <a:rPr lang="ko-KR" altLang="en-US" sz="1100" b="1" u="none" strike="noStrike" dirty="0">
                          <a:effectLst/>
                        </a:rPr>
                        <a:t>점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 dirty="0">
                          <a:effectLst/>
                        </a:rPr>
                        <a:t>(</a:t>
                      </a:r>
                      <a:r>
                        <a:rPr lang="ko-KR" altLang="en-US" sz="1050" u="none" strike="noStrike" dirty="0">
                          <a:effectLst/>
                        </a:rPr>
                        <a:t>시공인력</a:t>
                      </a:r>
                      <a:r>
                        <a:rPr lang="en-US" altLang="ko-KR" sz="1050" u="none" strike="noStrike" dirty="0">
                          <a:effectLst/>
                        </a:rPr>
                        <a:t>)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 dirty="0">
                          <a:effectLst/>
                        </a:rPr>
                        <a:t>(</a:t>
                      </a:r>
                      <a:r>
                        <a:rPr lang="en-US" altLang="ko-KR" sz="1050" u="none" strike="noStrike" dirty="0" smtClean="0">
                          <a:effectLst/>
                        </a:rPr>
                        <a:t>15</a:t>
                      </a:r>
                      <a:r>
                        <a:rPr lang="ko-KR" altLang="en-US" sz="1050" u="none" strike="noStrike" dirty="0" smtClean="0">
                          <a:effectLst/>
                        </a:rPr>
                        <a:t>점</a:t>
                      </a:r>
                      <a:r>
                        <a:rPr lang="en-US" altLang="ko-KR" sz="1050" u="none" strike="noStrike" dirty="0">
                          <a:effectLst/>
                        </a:rPr>
                        <a:t>)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685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>
                          <a:effectLst/>
                        </a:rPr>
                        <a:t>매출액비중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>
                          <a:effectLst/>
                        </a:rPr>
                        <a:t>4</a:t>
                      </a:r>
                      <a:r>
                        <a:rPr lang="ko-KR" altLang="en-US" sz="1050" u="none" strike="noStrike">
                          <a:effectLst/>
                        </a:rPr>
                        <a:t>점</a:t>
                      </a:r>
                      <a:endParaRPr lang="ko-KR" altLang="en-US" sz="1050" b="0" i="0" u="none" strike="noStrike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685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>
                          <a:effectLst/>
                        </a:rPr>
                        <a:t>배치기술자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>
                          <a:effectLst/>
                        </a:rPr>
                        <a:t>15</a:t>
                      </a:r>
                      <a:r>
                        <a:rPr lang="ko-KR" altLang="en-US" sz="1050" u="none" strike="noStrike">
                          <a:effectLst/>
                        </a:rPr>
                        <a:t>점</a:t>
                      </a:r>
                      <a:endParaRPr lang="ko-KR" altLang="en-US" sz="1050" b="0" i="0" u="none" strike="noStrike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685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>
                          <a:effectLst/>
                        </a:rPr>
                        <a:t>　</a:t>
                      </a:r>
                      <a:endParaRPr lang="ko-KR" altLang="en-US" sz="1050" b="1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>
                          <a:effectLst/>
                        </a:rPr>
                        <a:t>시공평가결과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>
                          <a:effectLst/>
                        </a:rPr>
                        <a:t>15</a:t>
                      </a:r>
                      <a:r>
                        <a:rPr lang="ko-KR" altLang="en-US" sz="1050" u="none" strike="noStrike">
                          <a:effectLst/>
                        </a:rPr>
                        <a:t>점</a:t>
                      </a:r>
                      <a:endParaRPr lang="ko-KR" altLang="en-US" sz="1050" b="0" i="0" u="none" strike="noStrike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685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 err="1">
                          <a:effectLst/>
                        </a:rPr>
                        <a:t>공동수급체</a:t>
                      </a:r>
                      <a:r>
                        <a:rPr lang="ko-KR" altLang="en-US" sz="1050" u="none" strike="noStrike" dirty="0">
                          <a:effectLst/>
                        </a:rPr>
                        <a:t> 구성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 dirty="0">
                          <a:effectLst/>
                        </a:rPr>
                        <a:t>1</a:t>
                      </a:r>
                      <a:r>
                        <a:rPr lang="ko-KR" altLang="en-US" sz="1050" u="none" strike="noStrike" dirty="0">
                          <a:effectLst/>
                        </a:rPr>
                        <a:t>점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685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>
                          <a:effectLst/>
                        </a:rPr>
                        <a:t>소 계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 dirty="0">
                          <a:effectLst/>
                        </a:rPr>
                        <a:t>50</a:t>
                      </a:r>
                      <a:r>
                        <a:rPr lang="ko-KR" altLang="en-US" sz="1050" u="none" strike="noStrike" dirty="0">
                          <a:effectLst/>
                        </a:rPr>
                        <a:t>점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691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입찰금액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>
                          <a:effectLst/>
                        </a:rPr>
                        <a:t>입찰금액심사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>
                          <a:effectLst/>
                        </a:rPr>
                        <a:t>50</a:t>
                      </a:r>
                      <a:r>
                        <a:rPr lang="ko-KR" altLang="en-US" sz="1050" u="none" strike="noStrike">
                          <a:effectLst/>
                        </a:rPr>
                        <a:t>점</a:t>
                      </a:r>
                      <a:endParaRPr lang="ko-KR" altLang="en-US" sz="1050" b="1" i="0" u="none" strike="noStrike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6913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u="none" strike="noStrike" dirty="0">
                          <a:effectLst/>
                        </a:rPr>
                        <a:t>(</a:t>
                      </a:r>
                      <a:r>
                        <a:rPr lang="en-US" altLang="ko-KR" sz="1100" b="1" u="sng" strike="noStrike" dirty="0">
                          <a:effectLst/>
                        </a:rPr>
                        <a:t>50</a:t>
                      </a:r>
                      <a:r>
                        <a:rPr lang="ko-KR" altLang="en-US" sz="1100" b="1" u="sng" strike="noStrike" dirty="0">
                          <a:effectLst/>
                        </a:rPr>
                        <a:t>점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>
                          <a:effectLst/>
                        </a:rPr>
                        <a:t>가격 산출의 적정성</a:t>
                      </a:r>
                      <a:r>
                        <a:rPr lang="en-US" altLang="ko-KR" sz="1050" u="none" strike="noStrike">
                          <a:effectLst/>
                        </a:rPr>
                        <a:t>(</a:t>
                      </a:r>
                      <a:r>
                        <a:rPr lang="ko-KR" altLang="en-US" sz="1050" u="none" strike="noStrike">
                          <a:effectLst/>
                        </a:rPr>
                        <a:t>감점</a:t>
                      </a:r>
                      <a:r>
                        <a:rPr lang="en-US" altLang="ko-KR" sz="1050" u="none" strike="noStrike">
                          <a:effectLst/>
                        </a:rPr>
                        <a:t>)</a:t>
                      </a:r>
                      <a:endParaRPr lang="ko-KR" altLang="en-US" sz="105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단가</a:t>
                      </a:r>
                      <a:r>
                        <a:rPr lang="en-US" altLang="ko-KR" sz="9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ko-KR" altLang="en-US" sz="9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일반공사만적용</a:t>
                      </a:r>
                      <a:r>
                        <a:rPr lang="en-US" altLang="ko-KR" sz="900" b="1" u="none" strike="noStrike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  <a:endParaRPr lang="ko-KR" alt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>
                          <a:effectLst/>
                        </a:rPr>
                        <a:t>-4</a:t>
                      </a:r>
                      <a:r>
                        <a:rPr lang="ko-KR" altLang="en-US" sz="1050" u="none" strike="noStrike">
                          <a:effectLst/>
                        </a:rPr>
                        <a:t>점</a:t>
                      </a:r>
                      <a:endParaRPr lang="ko-KR" altLang="en-US" sz="1050" b="0" i="0" u="none" strike="noStrike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685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>
                          <a:effectLst/>
                        </a:rPr>
                        <a:t>하도급계획</a:t>
                      </a:r>
                      <a:endParaRPr lang="ko-KR" altLang="en-US" sz="105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 dirty="0">
                          <a:effectLst/>
                        </a:rPr>
                        <a:t>-2</a:t>
                      </a:r>
                      <a:r>
                        <a:rPr lang="ko-KR" altLang="en-US" sz="1050" u="none" strike="noStrike" dirty="0">
                          <a:effectLst/>
                        </a:rPr>
                        <a:t>점 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685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물량</a:t>
                      </a:r>
                      <a:r>
                        <a:rPr lang="en-US" altLang="ko-KR" sz="9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900" b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고난이도공사만적용</a:t>
                      </a:r>
                      <a:r>
                        <a:rPr lang="en-US" altLang="ko-KR" sz="9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ko-KR" altLang="en-US" sz="900" b="1" i="0" u="none" strike="noStrike" dirty="0">
                        <a:solidFill>
                          <a:srgbClr val="FF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>
                          <a:effectLst/>
                        </a:rPr>
                        <a:t>-2</a:t>
                      </a:r>
                      <a:r>
                        <a:rPr lang="ko-KR" altLang="en-US" sz="1050" u="none" strike="noStrike">
                          <a:effectLst/>
                        </a:rPr>
                        <a:t>점</a:t>
                      </a:r>
                      <a:endParaRPr lang="ko-KR" altLang="en-US" sz="1050" b="0" i="0" u="none" strike="noStrike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685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시공계획</a:t>
                      </a:r>
                      <a:r>
                        <a:rPr lang="en-US" altLang="ko-KR" sz="9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(</a:t>
                      </a:r>
                      <a:r>
                        <a:rPr lang="ko-KR" altLang="en-US" sz="900" b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고난이도공사만적용</a:t>
                      </a:r>
                      <a:r>
                        <a:rPr lang="en-US" altLang="ko-KR" sz="9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 dirty="0">
                          <a:effectLst/>
                        </a:rPr>
                        <a:t>-2</a:t>
                      </a:r>
                      <a:r>
                        <a:rPr lang="ko-KR" altLang="en-US" sz="1050" u="none" strike="noStrike" dirty="0">
                          <a:effectLst/>
                        </a:rPr>
                        <a:t>점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691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사회적 책임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>
                          <a:effectLst/>
                        </a:rPr>
                        <a:t>건설인력 고용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 dirty="0" smtClean="0">
                          <a:effectLst/>
                        </a:rPr>
                        <a:t>0.2</a:t>
                      </a:r>
                      <a:r>
                        <a:rPr lang="ko-KR" altLang="en-US" sz="1050" u="none" strike="noStrike" dirty="0" smtClean="0">
                          <a:effectLst/>
                        </a:rPr>
                        <a:t>점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6913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u="none" strike="noStrike" dirty="0">
                          <a:effectLst/>
                        </a:rPr>
                        <a:t>(</a:t>
                      </a:r>
                      <a:r>
                        <a:rPr lang="ko-KR" altLang="en-US" sz="1100" b="1" u="none" strike="noStrike" dirty="0">
                          <a:effectLst/>
                        </a:rPr>
                        <a:t>가점 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1</a:t>
                      </a:r>
                      <a:r>
                        <a:rPr lang="ko-KR" altLang="en-US" sz="1100" b="1" u="none" strike="noStrike" dirty="0">
                          <a:effectLst/>
                        </a:rPr>
                        <a:t>점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>
                          <a:effectLst/>
                        </a:rPr>
                        <a:t>건설안전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 dirty="0">
                          <a:effectLst/>
                        </a:rPr>
                        <a:t>0.25</a:t>
                      </a:r>
                      <a:r>
                        <a:rPr lang="ko-KR" altLang="en-US" sz="1050" u="none" strike="noStrike" dirty="0">
                          <a:effectLst/>
                        </a:rPr>
                        <a:t>점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685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>
                          <a:effectLst/>
                        </a:rPr>
                        <a:t>공정거래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 dirty="0">
                          <a:effectLst/>
                        </a:rPr>
                        <a:t>0.25</a:t>
                      </a:r>
                      <a:r>
                        <a:rPr lang="ko-KR" altLang="en-US" sz="1050" u="none" strike="noStrike" dirty="0">
                          <a:effectLst/>
                        </a:rPr>
                        <a:t>점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685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지역경제 기여도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 dirty="0" smtClean="0">
                          <a:effectLst/>
                        </a:rPr>
                        <a:t>0.3</a:t>
                      </a:r>
                      <a:r>
                        <a:rPr lang="ko-KR" altLang="en-US" sz="1050" u="none" strike="noStrike" dirty="0" smtClean="0">
                          <a:effectLst/>
                        </a:rPr>
                        <a:t>점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68549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50" u="none" strike="noStrike" dirty="0">
                          <a:effectLst/>
                        </a:rPr>
                        <a:t>소 계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50" u="none" strike="noStrike" dirty="0">
                          <a:effectLst/>
                        </a:rPr>
                        <a:t>1</a:t>
                      </a:r>
                      <a:r>
                        <a:rPr lang="ko-KR" altLang="en-US" sz="1050" u="none" strike="noStrike" dirty="0">
                          <a:effectLst/>
                        </a:rPr>
                        <a:t>점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691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계약신뢰도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1050" u="none" strike="noStrike">
                          <a:effectLst/>
                        </a:rPr>
                        <a:t>배치기술자 투입계획 위반</a:t>
                      </a:r>
                      <a:endParaRPr lang="ko-KR" altLang="en-US" sz="105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ko-KR" altLang="en-US" sz="1050" u="none" strike="noStrike" dirty="0">
                          <a:effectLst/>
                        </a:rPr>
                        <a:t>배치기술자 심사점수에서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6913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u="none" strike="noStrike" dirty="0">
                          <a:effectLst/>
                        </a:rPr>
                        <a:t>(</a:t>
                      </a:r>
                      <a:r>
                        <a:rPr lang="ko-KR" altLang="en-US" sz="1100" b="1" u="none" strike="noStrike" dirty="0">
                          <a:effectLst/>
                        </a:rPr>
                        <a:t>감점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ko-KR" sz="1050" u="none" strike="noStrike" dirty="0">
                          <a:effectLst/>
                        </a:rPr>
                        <a:t>1.2</a:t>
                      </a:r>
                      <a:r>
                        <a:rPr lang="ko-KR" altLang="en-US" sz="1050" u="none" strike="noStrike" dirty="0">
                          <a:effectLst/>
                        </a:rPr>
                        <a:t>점</a:t>
                      </a:r>
                      <a:r>
                        <a:rPr lang="en-US" altLang="ko-KR" sz="1050" u="none" strike="noStrike" dirty="0">
                          <a:effectLst/>
                        </a:rPr>
                        <a:t>(1</a:t>
                      </a:r>
                      <a:r>
                        <a:rPr lang="ko-KR" altLang="en-US" sz="1050" u="none" strike="noStrike" dirty="0">
                          <a:effectLst/>
                        </a:rPr>
                        <a:t>건당</a:t>
                      </a:r>
                      <a:r>
                        <a:rPr lang="en-US" altLang="ko-KR" sz="1050" u="none" strike="noStrike" dirty="0">
                          <a:effectLst/>
                        </a:rPr>
                        <a:t>) </a:t>
                      </a:r>
                      <a:r>
                        <a:rPr lang="ko-KR" altLang="en-US" sz="1050" u="none" strike="noStrike" dirty="0">
                          <a:effectLst/>
                        </a:rPr>
                        <a:t>감점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6179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1050" u="none" strike="noStrike" dirty="0">
                          <a:effectLst/>
                        </a:rPr>
                        <a:t>하도급계획 위반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ko-KR" altLang="en-US" sz="1050" u="none" strike="noStrike">
                          <a:effectLst/>
                        </a:rPr>
                        <a:t>입찰금액 심사점수에서 </a:t>
                      </a:r>
                      <a:endParaRPr lang="ko-KR" altLang="en-US" sz="1050" b="0" i="0" u="none" strike="noStrike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6179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ko-KR" sz="1050" u="none" strike="noStrike" dirty="0">
                          <a:effectLst/>
                        </a:rPr>
                        <a:t>1.2</a:t>
                      </a:r>
                      <a:r>
                        <a:rPr lang="ko-KR" altLang="en-US" sz="1050" u="none" strike="noStrike" dirty="0">
                          <a:effectLst/>
                        </a:rPr>
                        <a:t>점</a:t>
                      </a:r>
                      <a:r>
                        <a:rPr lang="en-US" altLang="ko-KR" sz="1050" u="none" strike="noStrike" dirty="0">
                          <a:effectLst/>
                        </a:rPr>
                        <a:t>(1</a:t>
                      </a:r>
                      <a:r>
                        <a:rPr lang="ko-KR" altLang="en-US" sz="1050" u="none" strike="noStrike" dirty="0">
                          <a:effectLst/>
                        </a:rPr>
                        <a:t>건당</a:t>
                      </a:r>
                      <a:r>
                        <a:rPr lang="en-US" altLang="ko-KR" sz="1050" u="none" strike="noStrike" dirty="0">
                          <a:effectLst/>
                        </a:rPr>
                        <a:t>) </a:t>
                      </a:r>
                      <a:r>
                        <a:rPr lang="ko-KR" altLang="en-US" sz="1050" u="none" strike="noStrike" dirty="0">
                          <a:effectLst/>
                        </a:rPr>
                        <a:t>감점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휴먼명조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6179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1050" u="none" strike="noStrike" dirty="0">
                          <a:effectLst/>
                        </a:rPr>
                        <a:t>하도급계획비율 변경범위 위반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ko-KR" altLang="en-US" sz="1050" u="none" strike="noStrike" dirty="0">
                          <a:effectLst/>
                        </a:rPr>
                        <a:t>입찰금액 심사점수에서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61792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050" b="1" u="none" strike="noStrike" dirty="0">
                          <a:effectLst/>
                        </a:rPr>
                        <a:t>　</a:t>
                      </a:r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ko-KR" altLang="en-US" sz="1050" u="none" strike="noStrike" dirty="0">
                          <a:effectLst/>
                        </a:rPr>
                        <a:t>초과비율에 따라 </a:t>
                      </a:r>
                      <a:r>
                        <a:rPr lang="en-US" altLang="ko-KR" sz="1050" u="none" strike="noStrike" dirty="0">
                          <a:effectLst/>
                        </a:rPr>
                        <a:t>0.1</a:t>
                      </a:r>
                      <a:r>
                        <a:rPr lang="ko-KR" altLang="en-US" sz="1050" u="none" strike="noStrike" dirty="0">
                          <a:effectLst/>
                        </a:rPr>
                        <a:t>점 </a:t>
                      </a:r>
                      <a:r>
                        <a:rPr lang="en-US" altLang="ko-KR" sz="1050" u="none" strike="noStrike" dirty="0">
                          <a:effectLst/>
                        </a:rPr>
                        <a:t>~ 0.3</a:t>
                      </a:r>
                      <a:r>
                        <a:rPr lang="ko-KR" altLang="en-US" sz="1050" u="none" strike="noStrike" dirty="0">
                          <a:effectLst/>
                        </a:rPr>
                        <a:t>점 감점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61792">
                <a:tc>
                  <a:txBody>
                    <a:bodyPr/>
                    <a:lstStyle/>
                    <a:p>
                      <a:pPr algn="l" fontAlgn="ctr"/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 fontAlgn="ctr"/>
                      <a:r>
                        <a:rPr lang="ko-KR" altLang="en-US" sz="105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/>
                        </a:rPr>
                        <a:t>시공계획 위반</a:t>
                      </a:r>
                      <a:r>
                        <a:rPr lang="en-US" altLang="ko-KR" sz="105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/>
                        </a:rPr>
                        <a:t>(</a:t>
                      </a:r>
                      <a:r>
                        <a:rPr lang="ko-KR" altLang="en-US" sz="1050" b="1" i="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맑은 고딕"/>
                        </a:rPr>
                        <a:t>고난이도공사만</a:t>
                      </a:r>
                      <a:r>
                        <a:rPr lang="ko-KR" altLang="en-US" sz="105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/>
                        </a:rPr>
                        <a:t> 적용</a:t>
                      </a:r>
                      <a:r>
                        <a:rPr lang="en-US" altLang="ko-KR" sz="105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맑은 고딕"/>
                        </a:rPr>
                        <a:t>)</a:t>
                      </a:r>
                      <a:endParaRPr lang="ko-KR" altLang="en-US" sz="1050" b="1" i="0" u="none" strike="noStrike" dirty="0">
                        <a:solidFill>
                          <a:srgbClr val="FF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ko-KR" alt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시공계획점수에서</a:t>
                      </a:r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61792">
                <a:tc>
                  <a:txBody>
                    <a:bodyPr/>
                    <a:lstStyle/>
                    <a:p>
                      <a:pPr algn="l" fontAlgn="ctr"/>
                      <a:endParaRPr lang="ko-KR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just" fontAlgn="ctr"/>
                      <a:endParaRPr lang="ko-KR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altLang="ko-KR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  <a:r>
                        <a:rPr lang="ko-KR" alt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점</a:t>
                      </a:r>
                      <a:r>
                        <a:rPr lang="en-US" altLang="ko-KR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lang="ko-KR" alt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공사당</a:t>
                      </a:r>
                      <a:r>
                        <a:rPr lang="en-US" altLang="ko-KR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) </a:t>
                      </a:r>
                      <a:r>
                        <a:rPr lang="ko-KR" altLang="en-US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감</a:t>
                      </a:r>
                      <a:r>
                        <a:rPr lang="ko-KR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점</a:t>
                      </a:r>
                      <a:endParaRPr lang="en-US" altLang="ko-KR" sz="105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841" marR="7841" marT="7841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직사각형 15"/>
          <p:cNvSpPr/>
          <p:nvPr/>
        </p:nvSpPr>
        <p:spPr>
          <a:xfrm>
            <a:off x="8293463" y="319306"/>
            <a:ext cx="800219" cy="29206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699260" indent="-1699260" algn="r" fontAlgn="base" latinLnBrk="0">
              <a:lnSpc>
                <a:spcPct val="120000"/>
              </a:lnSpc>
            </a:pP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도입배경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332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5" name="그룹 24"/>
          <p:cNvGrpSpPr/>
          <p:nvPr/>
        </p:nvGrpSpPr>
        <p:grpSpPr>
          <a:xfrm>
            <a:off x="1407846" y="2359536"/>
            <a:ext cx="4815068" cy="1538106"/>
            <a:chOff x="2470246" y="4435421"/>
            <a:chExt cx="3115276" cy="995131"/>
          </a:xfrm>
        </p:grpSpPr>
        <p:sp>
          <p:nvSpPr>
            <p:cNvPr id="9" name="직사각형 8"/>
            <p:cNvSpPr/>
            <p:nvPr/>
          </p:nvSpPr>
          <p:spPr>
            <a:xfrm>
              <a:off x="3270465" y="4510586"/>
              <a:ext cx="2315057" cy="919966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25400"/>
              </a:sp3d>
            </a:bodyPr>
            <a:lstStyle/>
            <a:p>
              <a:pPr marL="1699260" indent="-1699260" fontAlgn="base" latinLnBrk="0">
                <a:lnSpc>
                  <a:spcPct val="120000"/>
                </a:lnSpc>
              </a:pPr>
              <a:r>
                <a:rPr lang="ko-KR" altLang="en-US" sz="36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종합심사 낙찰제</a:t>
              </a:r>
              <a:endParaRPr lang="en-US" altLang="ko-KR" sz="3600" b="1" kern="0" dirty="0" smtClean="0">
                <a:solidFill>
                  <a:srgbClr val="083F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699260" indent="-1699260" fontAlgn="base" latinLnBrk="0">
                <a:lnSpc>
                  <a:spcPct val="120000"/>
                </a:lnSpc>
              </a:pPr>
              <a:r>
                <a:rPr lang="ko-KR" altLang="en-US" sz="3600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기본개요</a:t>
              </a:r>
              <a:endParaRPr lang="ko-KR" altLang="en-US" sz="3600" b="1" kern="0" dirty="0">
                <a:solidFill>
                  <a:srgbClr val="083F88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0" name="그룹 19"/>
            <p:cNvGrpSpPr/>
            <p:nvPr/>
          </p:nvGrpSpPr>
          <p:grpSpPr>
            <a:xfrm>
              <a:off x="2470246" y="4435421"/>
              <a:ext cx="666207" cy="666208"/>
              <a:chOff x="2936192" y="1658718"/>
              <a:chExt cx="814858" cy="814858"/>
            </a:xfrm>
          </p:grpSpPr>
          <p:sp>
            <p:nvSpPr>
              <p:cNvPr id="21" name="타원 20"/>
              <p:cNvSpPr/>
              <p:nvPr/>
            </p:nvSpPr>
            <p:spPr>
              <a:xfrm>
                <a:off x="2936192" y="1658718"/>
                <a:ext cx="814858" cy="814858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83F8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3047296" y="1702875"/>
                <a:ext cx="592659" cy="657606"/>
              </a:xfrm>
              <a:prstGeom prst="rect">
                <a:avLst/>
              </a:prstGeom>
              <a:noFill/>
            </p:spPr>
            <p:txBody>
              <a:bodyPr wrap="none" anchor="ctr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algn="ctr" fontAlgn="base" latinLnBrk="0"/>
                <a:r>
                  <a:rPr lang="en-US" altLang="ko-KR" sz="4800" kern="0" dirty="0" smtClean="0">
                    <a:solidFill>
                      <a:srgbClr val="083F88"/>
                    </a:solidFill>
                    <a:latin typeface="HY견명조" panose="02030600000101010101" pitchFamily="18" charset="-127"/>
                    <a:ea typeface="HY견명조" panose="02030600000101010101" pitchFamily="18" charset="-127"/>
                  </a:rPr>
                  <a:t>II</a:t>
                </a:r>
                <a:endParaRPr lang="ko-KR" altLang="en-US" sz="4800" kern="0" dirty="0">
                  <a:solidFill>
                    <a:srgbClr val="083F88"/>
                  </a:solidFill>
                  <a:latin typeface="HY견명조" panose="02030600000101010101" pitchFamily="18" charset="-127"/>
                  <a:ea typeface="HY견명조" panose="02030600000101010101" pitchFamily="18" charset="-127"/>
                </a:endParaRPr>
              </a:p>
            </p:txBody>
          </p:sp>
        </p:grpSp>
      </p:grpSp>
      <p:pic>
        <p:nvPicPr>
          <p:cNvPr id="23" name="그림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214" y="4905443"/>
            <a:ext cx="5065786" cy="187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829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1318" y="110680"/>
            <a:ext cx="3950120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en-US" altLang="ko-KR" sz="2400" b="1" kern="0" spc="-100" dirty="0">
                <a:solidFill>
                  <a:schemeClr val="bg1"/>
                </a:solidFill>
                <a:latin typeface="맑은 고딕" panose="020B0503020000020004" pitchFamily="50" charset="-127"/>
              </a:rPr>
              <a:t>2</a:t>
            </a:r>
            <a:r>
              <a:rPr lang="en-US" altLang="ko-KR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종합심사 낙찰제 기본개요</a:t>
            </a:r>
            <a:endParaRPr lang="ko-KR" altLang="en-US" sz="2400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5285" y="993737"/>
            <a:ext cx="8353428" cy="54595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/>
          <p:cNvGrpSpPr/>
          <p:nvPr/>
        </p:nvGrpSpPr>
        <p:grpSpPr>
          <a:xfrm>
            <a:off x="394464" y="1072411"/>
            <a:ext cx="2822756" cy="400110"/>
            <a:chOff x="394464" y="1072411"/>
            <a:chExt cx="2822756" cy="400110"/>
          </a:xfrm>
        </p:grpSpPr>
        <p:sp>
          <p:nvSpPr>
            <p:cNvPr id="6" name="직사각형 5"/>
            <p:cNvSpPr/>
            <p:nvPr/>
          </p:nvSpPr>
          <p:spPr>
            <a:xfrm>
              <a:off x="902163" y="1097193"/>
              <a:ext cx="2315057" cy="369332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25400"/>
                <a:contourClr>
                  <a:schemeClr val="tx1">
                    <a:lumMod val="85000"/>
                    <a:lumOff val="15000"/>
                  </a:schemeClr>
                </a:contourClr>
              </a:sp3d>
            </a:bodyPr>
            <a:lstStyle/>
            <a:p>
              <a:pPr marL="1699260" indent="-1699260" fontAlgn="base" latinLnBrk="0"/>
              <a:r>
                <a:rPr lang="ko-KR" altLang="en-US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공사수행능력 </a:t>
              </a:r>
              <a:r>
                <a:rPr lang="en-US" altLang="ko-KR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(50</a:t>
              </a:r>
              <a:r>
                <a:rPr lang="ko-KR" altLang="en-US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점</a:t>
              </a:r>
              <a:r>
                <a:rPr lang="en-US" altLang="ko-KR" b="1" kern="0" dirty="0" smtClean="0">
                  <a:solidFill>
                    <a:srgbClr val="083F88"/>
                  </a:solidFill>
                  <a:latin typeface="맑은 고딕" panose="020B0503020000020004" pitchFamily="50" charset="-127"/>
                </a:rPr>
                <a:t>)</a:t>
              </a:r>
              <a:endParaRPr lang="en-US" altLang="ko-KR" b="1" kern="0" dirty="0">
                <a:solidFill>
                  <a:srgbClr val="083F88"/>
                </a:solidFill>
                <a:latin typeface="맑은 고딕" panose="020B0503020000020004" pitchFamily="50" charset="-127"/>
              </a:endParaRPr>
            </a:p>
          </p:txBody>
        </p:sp>
        <p:grpSp>
          <p:nvGrpSpPr>
            <p:cNvPr id="7" name="그룹 6"/>
            <p:cNvGrpSpPr/>
            <p:nvPr/>
          </p:nvGrpSpPr>
          <p:grpSpPr>
            <a:xfrm>
              <a:off x="394464" y="1072411"/>
              <a:ext cx="543749" cy="400110"/>
              <a:chOff x="394464" y="1072411"/>
              <a:chExt cx="543749" cy="400110"/>
            </a:xfrm>
          </p:grpSpPr>
          <p:sp>
            <p:nvSpPr>
              <p:cNvPr id="8" name="오각형 7"/>
              <p:cNvSpPr/>
              <p:nvPr/>
            </p:nvSpPr>
            <p:spPr>
              <a:xfrm>
                <a:off x="394464" y="1097756"/>
                <a:ext cx="543749" cy="370752"/>
              </a:xfrm>
              <a:prstGeom prst="homePlate">
                <a:avLst>
                  <a:gd name="adj" fmla="val 39624"/>
                </a:avLst>
              </a:prstGeom>
              <a:solidFill>
                <a:srgbClr val="083F8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501474" y="1072411"/>
                <a:ext cx="333746" cy="400110"/>
              </a:xfrm>
              <a:prstGeom prst="rect">
                <a:avLst/>
              </a:prstGeom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  <a:contourClr>
                    <a:schemeClr val="tx1">
                      <a:lumMod val="85000"/>
                      <a:lumOff val="15000"/>
                    </a:schemeClr>
                  </a:contourClr>
                </a:sp3d>
              </a:bodyPr>
              <a:lstStyle/>
              <a:p>
                <a:pPr marL="1699260" indent="-1699260" algn="ctr" fontAlgn="base" latinLnBrk="0"/>
                <a:r>
                  <a:rPr lang="en-US" altLang="ko-KR" sz="20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1</a:t>
                </a:r>
                <a:endParaRPr lang="en-US" altLang="ko-KR" sz="2000" b="1" kern="0" dirty="0">
                  <a:solidFill>
                    <a:schemeClr val="bg1"/>
                  </a:solidFill>
                  <a:latin typeface="맑은 고딕" panose="020B0503020000020004" pitchFamily="50" charset="-127"/>
                </a:endParaRPr>
              </a:p>
            </p:txBody>
          </p:sp>
          <p:sp>
            <p:nvSpPr>
              <p:cNvPr id="10" name="이등변 삼각형 9"/>
              <p:cNvSpPr/>
              <p:nvPr/>
            </p:nvSpPr>
            <p:spPr>
              <a:xfrm rot="5400000">
                <a:off x="353977" y="1155738"/>
                <a:ext cx="351700" cy="254794"/>
              </a:xfrm>
              <a:prstGeom prst="triangle">
                <a:avLst>
                  <a:gd name="adj" fmla="val 0"/>
                </a:avLst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63" name="그룹 62"/>
          <p:cNvGrpSpPr/>
          <p:nvPr/>
        </p:nvGrpSpPr>
        <p:grpSpPr>
          <a:xfrm>
            <a:off x="611560" y="1761670"/>
            <a:ext cx="83154" cy="83154"/>
            <a:chOff x="-27348" y="2076747"/>
            <a:chExt cx="348343" cy="348343"/>
          </a:xfrm>
        </p:grpSpPr>
        <p:sp>
          <p:nvSpPr>
            <p:cNvPr id="64" name="모서리가 둥근 직사각형 63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083F8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갈매기형 수장 64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66" name="직사각형 65"/>
          <p:cNvSpPr/>
          <p:nvPr/>
        </p:nvSpPr>
        <p:spPr>
          <a:xfrm>
            <a:off x="718959" y="1672442"/>
            <a:ext cx="7741473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latin typeface="맑은 고딕" panose="020B0503020000020004" pitchFamily="50" charset="-127"/>
              </a:rPr>
              <a:t>해당공사와 동일한 종류의 공사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(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공법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구조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형식 등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)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시공실적 또는 시공인력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매출액비중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배치기술자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시공평가결과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공동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수급체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구성원 심사 항목을 종합적으로 평가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sp>
        <p:nvSpPr>
          <p:cNvPr id="67" name="모서리가 둥근 직사각형 66"/>
          <p:cNvSpPr/>
          <p:nvPr/>
        </p:nvSpPr>
        <p:spPr>
          <a:xfrm>
            <a:off x="501475" y="2276872"/>
            <a:ext cx="8147226" cy="158417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083F8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730738" y="2776808"/>
            <a:ext cx="3841262" cy="7571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입찰공고일 기준 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이내 준공된 해당 발주공사와 동일한 공법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구조형식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규모 등의 시공실적 경험을 건수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규모 등의 기준으로 합산하여 심사</a:t>
            </a:r>
            <a:endParaRPr lang="ko-KR" altLang="en-US" sz="1200" b="1" kern="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9" name="그룹 68"/>
          <p:cNvGrpSpPr/>
          <p:nvPr/>
        </p:nvGrpSpPr>
        <p:grpSpPr>
          <a:xfrm>
            <a:off x="448813" y="2375215"/>
            <a:ext cx="4206545" cy="407518"/>
            <a:chOff x="448813" y="1669257"/>
            <a:chExt cx="4206545" cy="407518"/>
          </a:xfrm>
        </p:grpSpPr>
        <p:grpSp>
          <p:nvGrpSpPr>
            <p:cNvPr id="70" name="그룹 69"/>
            <p:cNvGrpSpPr/>
            <p:nvPr/>
          </p:nvGrpSpPr>
          <p:grpSpPr>
            <a:xfrm>
              <a:off x="448813" y="1669257"/>
              <a:ext cx="4206545" cy="318803"/>
              <a:chOff x="-968731" y="1697467"/>
              <a:chExt cx="3137465" cy="523225"/>
            </a:xfrm>
          </p:grpSpPr>
          <p:sp>
            <p:nvSpPr>
              <p:cNvPr id="72" name="양쪽 모서리가 둥근 사각형 71"/>
              <p:cNvSpPr/>
              <p:nvPr/>
            </p:nvSpPr>
            <p:spPr>
              <a:xfrm rot="5400000">
                <a:off x="254021" y="474717"/>
                <a:ext cx="523223" cy="296872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83F88"/>
              </a:solidFill>
              <a:ln>
                <a:noFill/>
              </a:ln>
              <a:effectLst>
                <a:outerShdw dist="38100" dir="30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-855570" y="1697467"/>
                <a:ext cx="3024304" cy="52322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fontAlgn="base" latinLnBrk="0"/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시공실적</a:t>
                </a:r>
                <a:r>
                  <a:rPr lang="en-US" altLang="ko-KR" sz="1400" b="1" kern="0" dirty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 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(15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점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400" b="1" kern="0" dirty="0">
                  <a:solidFill>
                    <a:schemeClr val="bg1"/>
                  </a:solidFill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71" name="직각 삼각형 70"/>
            <p:cNvSpPr/>
            <p:nvPr/>
          </p:nvSpPr>
          <p:spPr>
            <a:xfrm flipH="1" flipV="1">
              <a:off x="453623" y="1987342"/>
              <a:ext cx="61914" cy="89433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4" name="그룹 73"/>
          <p:cNvGrpSpPr/>
          <p:nvPr/>
        </p:nvGrpSpPr>
        <p:grpSpPr>
          <a:xfrm>
            <a:off x="649897" y="2893226"/>
            <a:ext cx="83154" cy="83154"/>
            <a:chOff x="-27348" y="2076747"/>
            <a:chExt cx="348343" cy="348343"/>
          </a:xfrm>
        </p:grpSpPr>
        <p:sp>
          <p:nvSpPr>
            <p:cNvPr id="75" name="모서리가 둥근 직사각형 74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083F8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갈매기형 수장 75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32124080" descr="DRW000023c023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788" y="2373336"/>
            <a:ext cx="3987800" cy="614363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직사각형 80"/>
          <p:cNvSpPr/>
          <p:nvPr/>
        </p:nvSpPr>
        <p:spPr>
          <a:xfrm>
            <a:off x="4619170" y="2996952"/>
            <a:ext cx="3841262" cy="83561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71450" indent="-171450"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 : </a:t>
            </a:r>
            <a:r>
              <a:rPr lang="ko-KR" altLang="en-US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실적의 경과기간에 따른 조정계수</a:t>
            </a:r>
            <a:endParaRPr lang="en-US" altLang="ko-KR" sz="1100" b="1" kern="0" dirty="0" smtClean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1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- 3</a:t>
            </a:r>
            <a:r>
              <a:rPr lang="ko-KR" altLang="en-US" sz="11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년미만</a:t>
            </a:r>
            <a:r>
              <a:rPr lang="ko-KR" altLang="en-US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1, 3</a:t>
            </a:r>
            <a:r>
              <a:rPr lang="ko-KR" altLang="en-US" sz="11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년이상</a:t>
            </a:r>
            <a:r>
              <a:rPr lang="ko-KR" altLang="en-US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1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년미만</a:t>
            </a:r>
            <a:r>
              <a:rPr lang="ko-KR" altLang="en-US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0.9, 5</a:t>
            </a:r>
            <a:r>
              <a:rPr lang="ko-KR" altLang="en-US" sz="11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년이상</a:t>
            </a:r>
            <a:r>
              <a:rPr lang="ko-KR" altLang="en-US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0.8</a:t>
            </a:r>
          </a:p>
          <a:p>
            <a:pPr marL="171450" indent="-171450"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 : </a:t>
            </a:r>
            <a:r>
              <a:rPr lang="ko-KR" altLang="en-US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만점기준 조정계수 </a:t>
            </a: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(1~5)</a:t>
            </a:r>
            <a:endParaRPr lang="ko-KR" altLang="en-US" sz="1100" b="1" kern="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" name="모서리가 둥근 직사각형 81"/>
          <p:cNvSpPr/>
          <p:nvPr/>
        </p:nvSpPr>
        <p:spPr>
          <a:xfrm>
            <a:off x="501475" y="4077072"/>
            <a:ext cx="8147226" cy="223224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083F8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730738" y="4577008"/>
            <a:ext cx="3841262" cy="7571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입찰참가업체가 최근 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년간 </a:t>
            </a:r>
            <a:r>
              <a:rPr lang="ko-KR" altLang="en-US" sz="12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동일공종그룹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매출액이 동 업체의 최근 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년간 해당 업종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토목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건축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매출액에서 차지하는 비중을 심사</a:t>
            </a:r>
            <a:endParaRPr lang="ko-KR" altLang="en-US" sz="1200" b="1" kern="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84" name="그룹 83"/>
          <p:cNvGrpSpPr/>
          <p:nvPr/>
        </p:nvGrpSpPr>
        <p:grpSpPr>
          <a:xfrm>
            <a:off x="448813" y="4175415"/>
            <a:ext cx="4206545" cy="407518"/>
            <a:chOff x="448813" y="1669257"/>
            <a:chExt cx="4206545" cy="407518"/>
          </a:xfrm>
        </p:grpSpPr>
        <p:grpSp>
          <p:nvGrpSpPr>
            <p:cNvPr id="85" name="그룹 84"/>
            <p:cNvGrpSpPr/>
            <p:nvPr/>
          </p:nvGrpSpPr>
          <p:grpSpPr>
            <a:xfrm>
              <a:off x="448813" y="1669257"/>
              <a:ext cx="4206545" cy="318803"/>
              <a:chOff x="-968731" y="1697467"/>
              <a:chExt cx="3137465" cy="523225"/>
            </a:xfrm>
          </p:grpSpPr>
          <p:sp>
            <p:nvSpPr>
              <p:cNvPr id="87" name="양쪽 모서리가 둥근 사각형 86"/>
              <p:cNvSpPr/>
              <p:nvPr/>
            </p:nvSpPr>
            <p:spPr>
              <a:xfrm rot="5400000">
                <a:off x="254021" y="474717"/>
                <a:ext cx="523223" cy="296872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83F88"/>
              </a:solidFill>
              <a:ln>
                <a:noFill/>
              </a:ln>
              <a:effectLst>
                <a:outerShdw dist="38100" dir="30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직사각형 87"/>
              <p:cNvSpPr/>
              <p:nvPr/>
            </p:nvSpPr>
            <p:spPr>
              <a:xfrm>
                <a:off x="-855570" y="1697467"/>
                <a:ext cx="3024304" cy="52322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fontAlgn="base" latinLnBrk="0"/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매출액 비중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 (4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점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400" b="1" kern="0" dirty="0">
                  <a:solidFill>
                    <a:schemeClr val="bg1"/>
                  </a:solidFill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86" name="직각 삼각형 85"/>
            <p:cNvSpPr/>
            <p:nvPr/>
          </p:nvSpPr>
          <p:spPr>
            <a:xfrm flipH="1" flipV="1">
              <a:off x="453623" y="1987342"/>
              <a:ext cx="61914" cy="89433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9" name="그룹 88"/>
          <p:cNvGrpSpPr/>
          <p:nvPr/>
        </p:nvGrpSpPr>
        <p:grpSpPr>
          <a:xfrm>
            <a:off x="649897" y="4693426"/>
            <a:ext cx="83154" cy="83154"/>
            <a:chOff x="-27348" y="2076747"/>
            <a:chExt cx="348343" cy="348343"/>
          </a:xfrm>
        </p:grpSpPr>
        <p:sp>
          <p:nvSpPr>
            <p:cNvPr id="90" name="모서리가 둥근 직사각형 89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083F8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갈매기형 수장 90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3" name="직사각형 92"/>
          <p:cNvSpPr/>
          <p:nvPr/>
        </p:nvSpPr>
        <p:spPr>
          <a:xfrm>
            <a:off x="4589860" y="5445746"/>
            <a:ext cx="3841262" cy="57554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71450" indent="-171450"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 : </a:t>
            </a:r>
            <a:r>
              <a:rPr lang="ko-KR" altLang="en-US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실적의 경과기간에 따른 조정계수</a:t>
            </a:r>
            <a:endParaRPr lang="en-US" altLang="ko-KR" sz="1100" b="1" kern="0" dirty="0" smtClean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1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- 3</a:t>
            </a:r>
            <a:r>
              <a:rPr lang="ko-KR" altLang="en-US" sz="11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년미만</a:t>
            </a:r>
            <a:r>
              <a:rPr lang="ko-KR" altLang="en-US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1, 4</a:t>
            </a:r>
            <a:r>
              <a:rPr lang="ko-KR" altLang="en-US" sz="11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년이상</a:t>
            </a:r>
            <a:r>
              <a:rPr lang="ko-KR" altLang="en-US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1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년미만</a:t>
            </a:r>
            <a:r>
              <a:rPr lang="ko-KR" altLang="en-US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0.9, 6</a:t>
            </a:r>
            <a:r>
              <a:rPr lang="ko-KR" altLang="en-US" sz="11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년이상</a:t>
            </a:r>
            <a:r>
              <a:rPr lang="ko-KR" altLang="en-US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0.8</a:t>
            </a:r>
          </a:p>
        </p:txBody>
      </p:sp>
      <p:sp>
        <p:nvSpPr>
          <p:cNvPr id="20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51" name="_x232124000" descr="DRW000023c023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738" y="4436494"/>
            <a:ext cx="3771900" cy="793750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6" name="직사각형 95"/>
          <p:cNvSpPr/>
          <p:nvPr/>
        </p:nvSpPr>
        <p:spPr>
          <a:xfrm>
            <a:off x="730738" y="5384494"/>
            <a:ext cx="3841262" cy="6124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2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동일공종그룹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교통시설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altLang="ko-KR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도로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교량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터널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공항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지하철</a:t>
            </a:r>
            <a:r>
              <a:rPr lang="en-US" altLang="ko-KR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철도</a:t>
            </a:r>
            <a:endParaRPr lang="ko-KR" altLang="en-US" sz="1200" b="1" kern="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7623403" y="319306"/>
            <a:ext cx="1470274" cy="29206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699260" indent="-1699260" algn="r" fontAlgn="base" latinLnBrk="0">
              <a:lnSpc>
                <a:spcPct val="120000"/>
              </a:lnSpc>
            </a:pP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공사수행능력 심사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353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1318" y="110680"/>
            <a:ext cx="3950120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en-US" altLang="ko-KR" sz="2400" b="1" kern="0" spc="-100" dirty="0">
                <a:solidFill>
                  <a:schemeClr val="bg1"/>
                </a:solidFill>
                <a:latin typeface="맑은 고딕" panose="020B0503020000020004" pitchFamily="50" charset="-127"/>
              </a:rPr>
              <a:t>2</a:t>
            </a:r>
            <a:r>
              <a:rPr lang="en-US" altLang="ko-KR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종합심사 낙찰제 기본개요</a:t>
            </a:r>
            <a:endParaRPr lang="ko-KR" altLang="en-US" sz="2400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95285" y="993737"/>
            <a:ext cx="8353428" cy="54595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모서리가 둥근 직사각형 66"/>
          <p:cNvSpPr/>
          <p:nvPr/>
        </p:nvSpPr>
        <p:spPr>
          <a:xfrm>
            <a:off x="501475" y="1124744"/>
            <a:ext cx="8147226" cy="172819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083F8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730738" y="1624680"/>
            <a:ext cx="3841262" cy="5355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입찰참가업체가 공사현장에 비치할 현장대리인 및 분야별 책임자의 공사 참여경력을 심사</a:t>
            </a:r>
            <a:endParaRPr lang="ko-KR" altLang="en-US" sz="1200" b="1" kern="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9" name="그룹 68"/>
          <p:cNvGrpSpPr/>
          <p:nvPr/>
        </p:nvGrpSpPr>
        <p:grpSpPr>
          <a:xfrm>
            <a:off x="448813" y="1223087"/>
            <a:ext cx="4206545" cy="407518"/>
            <a:chOff x="448813" y="1669257"/>
            <a:chExt cx="4206545" cy="407518"/>
          </a:xfrm>
        </p:grpSpPr>
        <p:grpSp>
          <p:nvGrpSpPr>
            <p:cNvPr id="70" name="그룹 69"/>
            <p:cNvGrpSpPr/>
            <p:nvPr/>
          </p:nvGrpSpPr>
          <p:grpSpPr>
            <a:xfrm>
              <a:off x="448813" y="1669257"/>
              <a:ext cx="4206545" cy="318803"/>
              <a:chOff x="-968731" y="1697467"/>
              <a:chExt cx="3137465" cy="523225"/>
            </a:xfrm>
          </p:grpSpPr>
          <p:sp>
            <p:nvSpPr>
              <p:cNvPr id="72" name="양쪽 모서리가 둥근 사각형 71"/>
              <p:cNvSpPr/>
              <p:nvPr/>
            </p:nvSpPr>
            <p:spPr>
              <a:xfrm rot="5400000">
                <a:off x="254021" y="474717"/>
                <a:ext cx="523223" cy="296872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83F88"/>
              </a:solidFill>
              <a:ln>
                <a:noFill/>
              </a:ln>
              <a:effectLst>
                <a:outerShdw dist="38100" dir="30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-855570" y="1697467"/>
                <a:ext cx="3024304" cy="52322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fontAlgn="base" latinLnBrk="0"/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배치기술자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 (15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점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400" b="1" kern="0" dirty="0">
                  <a:solidFill>
                    <a:schemeClr val="bg1"/>
                  </a:solidFill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71" name="직각 삼각형 70"/>
            <p:cNvSpPr/>
            <p:nvPr/>
          </p:nvSpPr>
          <p:spPr>
            <a:xfrm flipH="1" flipV="1">
              <a:off x="453623" y="1987342"/>
              <a:ext cx="61914" cy="89433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4" name="그룹 73"/>
          <p:cNvGrpSpPr/>
          <p:nvPr/>
        </p:nvGrpSpPr>
        <p:grpSpPr>
          <a:xfrm>
            <a:off x="649897" y="1741098"/>
            <a:ext cx="83154" cy="83154"/>
            <a:chOff x="-27348" y="2076747"/>
            <a:chExt cx="348343" cy="348343"/>
          </a:xfrm>
        </p:grpSpPr>
        <p:sp>
          <p:nvSpPr>
            <p:cNvPr id="75" name="모서리가 둥근 직사각형 74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083F8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갈매기형 수장 75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2" name="모서리가 둥근 직사각형 81"/>
          <p:cNvSpPr/>
          <p:nvPr/>
        </p:nvSpPr>
        <p:spPr>
          <a:xfrm>
            <a:off x="501475" y="2996952"/>
            <a:ext cx="8147226" cy="165618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083F8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730738" y="3496888"/>
            <a:ext cx="3841262" cy="7571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입찰참가업체가 최근 </a:t>
            </a:r>
            <a:r>
              <a:rPr lang="en-US" altLang="ko-KR" sz="1200" b="1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년간 </a:t>
            </a:r>
            <a:r>
              <a:rPr lang="ko-KR" altLang="en-US" sz="12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동일공종그룹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공사에 대해 한국시설안전공단이 관리하는 시공평가 자료로 심사</a:t>
            </a:r>
            <a:endParaRPr lang="ko-KR" altLang="en-US" sz="1200" b="1" kern="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84" name="그룹 83"/>
          <p:cNvGrpSpPr/>
          <p:nvPr/>
        </p:nvGrpSpPr>
        <p:grpSpPr>
          <a:xfrm>
            <a:off x="448813" y="3095295"/>
            <a:ext cx="4206545" cy="407518"/>
            <a:chOff x="448813" y="1669257"/>
            <a:chExt cx="4206545" cy="407518"/>
          </a:xfrm>
        </p:grpSpPr>
        <p:grpSp>
          <p:nvGrpSpPr>
            <p:cNvPr id="85" name="그룹 84"/>
            <p:cNvGrpSpPr/>
            <p:nvPr/>
          </p:nvGrpSpPr>
          <p:grpSpPr>
            <a:xfrm>
              <a:off x="448813" y="1669257"/>
              <a:ext cx="4206545" cy="318803"/>
              <a:chOff x="-968731" y="1697467"/>
              <a:chExt cx="3137465" cy="523225"/>
            </a:xfrm>
          </p:grpSpPr>
          <p:sp>
            <p:nvSpPr>
              <p:cNvPr id="87" name="양쪽 모서리가 둥근 사각형 86"/>
              <p:cNvSpPr/>
              <p:nvPr/>
            </p:nvSpPr>
            <p:spPr>
              <a:xfrm rot="5400000">
                <a:off x="254021" y="474717"/>
                <a:ext cx="523223" cy="296872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83F88"/>
              </a:solidFill>
              <a:ln>
                <a:noFill/>
              </a:ln>
              <a:effectLst>
                <a:outerShdw dist="38100" dir="30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직사각형 87"/>
              <p:cNvSpPr/>
              <p:nvPr/>
            </p:nvSpPr>
            <p:spPr>
              <a:xfrm>
                <a:off x="-855570" y="1697467"/>
                <a:ext cx="3024304" cy="52322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fontAlgn="base" latinLnBrk="0"/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시공평가 결과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 (15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점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400" b="1" kern="0" dirty="0">
                  <a:solidFill>
                    <a:schemeClr val="bg1"/>
                  </a:solidFill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86" name="직각 삼각형 85"/>
            <p:cNvSpPr/>
            <p:nvPr/>
          </p:nvSpPr>
          <p:spPr>
            <a:xfrm flipH="1" flipV="1">
              <a:off x="453623" y="1987342"/>
              <a:ext cx="61914" cy="89433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9" name="그룹 88"/>
          <p:cNvGrpSpPr/>
          <p:nvPr/>
        </p:nvGrpSpPr>
        <p:grpSpPr>
          <a:xfrm>
            <a:off x="649897" y="3613306"/>
            <a:ext cx="83154" cy="83154"/>
            <a:chOff x="-27348" y="2076747"/>
            <a:chExt cx="348343" cy="348343"/>
          </a:xfrm>
        </p:grpSpPr>
        <p:sp>
          <p:nvSpPr>
            <p:cNvPr id="90" name="모서리가 둥근 직사각형 89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083F8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갈매기형 수장 90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0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4" name="모서리가 둥근 직사각형 43"/>
          <p:cNvSpPr/>
          <p:nvPr/>
        </p:nvSpPr>
        <p:spPr>
          <a:xfrm>
            <a:off x="501475" y="4797152"/>
            <a:ext cx="8147226" cy="151216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2700" algn="ctr">
            <a:solidFill>
              <a:srgbClr val="083F88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730738" y="5297088"/>
            <a:ext cx="3841262" cy="83407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ko-KR" altLang="en-US" sz="1200" b="1" kern="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공동수급체</a:t>
            </a: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구성여부와 대표자를 제외한 구성원의 시공비율의 합을 심사</a:t>
            </a:r>
            <a:endParaRPr lang="en-US" altLang="ko-KR" sz="1200" b="1" kern="0" dirty="0" smtClean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fontAlgn="base" latinLnBrk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ko-KR" altLang="en-US" sz="1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대기업 단독응찰 방지를 위한 제조</a:t>
            </a:r>
            <a:endParaRPr lang="ko-KR" altLang="en-US" sz="1200" b="1" kern="0" dirty="0"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6" name="그룹 45"/>
          <p:cNvGrpSpPr/>
          <p:nvPr/>
        </p:nvGrpSpPr>
        <p:grpSpPr>
          <a:xfrm>
            <a:off x="448813" y="4895495"/>
            <a:ext cx="4206545" cy="407518"/>
            <a:chOff x="448813" y="1669257"/>
            <a:chExt cx="4206545" cy="407518"/>
          </a:xfrm>
        </p:grpSpPr>
        <p:grpSp>
          <p:nvGrpSpPr>
            <p:cNvPr id="47" name="그룹 46"/>
            <p:cNvGrpSpPr/>
            <p:nvPr/>
          </p:nvGrpSpPr>
          <p:grpSpPr>
            <a:xfrm>
              <a:off x="448813" y="1669257"/>
              <a:ext cx="4206545" cy="318803"/>
              <a:chOff x="-968731" y="1697467"/>
              <a:chExt cx="3137465" cy="523225"/>
            </a:xfrm>
          </p:grpSpPr>
          <p:sp>
            <p:nvSpPr>
              <p:cNvPr id="49" name="양쪽 모서리가 둥근 사각형 48"/>
              <p:cNvSpPr/>
              <p:nvPr/>
            </p:nvSpPr>
            <p:spPr>
              <a:xfrm rot="5400000">
                <a:off x="254021" y="474717"/>
                <a:ext cx="523223" cy="296872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rgbClr val="083F88"/>
              </a:solidFill>
              <a:ln>
                <a:noFill/>
              </a:ln>
              <a:effectLst>
                <a:outerShdw dist="38100" dir="3000000" algn="t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직사각형 49"/>
              <p:cNvSpPr/>
              <p:nvPr/>
            </p:nvSpPr>
            <p:spPr>
              <a:xfrm>
                <a:off x="-855570" y="1697467"/>
                <a:ext cx="3024304" cy="52322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</a:sp3d>
              </a:bodyPr>
              <a:lstStyle/>
              <a:p>
                <a:pPr fontAlgn="base" latinLnBrk="0"/>
                <a:r>
                  <a:rPr lang="ko-KR" altLang="en-US" sz="1400" b="1" kern="0" dirty="0" err="1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공동수급체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 구성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 (1</a:t>
                </a:r>
                <a:r>
                  <a:rPr lang="ko-KR" altLang="en-US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점</a:t>
                </a:r>
                <a:r>
                  <a:rPr lang="en-US" altLang="ko-KR" sz="1400" b="1" kern="0" dirty="0" smtClean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)</a:t>
                </a:r>
                <a:endParaRPr lang="ko-KR" altLang="en-US" sz="1400" b="1" kern="0" dirty="0">
                  <a:solidFill>
                    <a:schemeClr val="bg1"/>
                  </a:solidFill>
                  <a:latin typeface="맑은 고딕" panose="020B0503020000020004" pitchFamily="50" charset="-127"/>
                </a:endParaRPr>
              </a:p>
            </p:txBody>
          </p:sp>
        </p:grpSp>
        <p:sp>
          <p:nvSpPr>
            <p:cNvPr id="48" name="직각 삼각형 47"/>
            <p:cNvSpPr/>
            <p:nvPr/>
          </p:nvSpPr>
          <p:spPr>
            <a:xfrm flipH="1" flipV="1">
              <a:off x="453623" y="1987342"/>
              <a:ext cx="61914" cy="89433"/>
            </a:xfrm>
            <a:prstGeom prst="rtTriangl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649897" y="5413506"/>
            <a:ext cx="83154" cy="83154"/>
            <a:chOff x="-27348" y="2076747"/>
            <a:chExt cx="348343" cy="348343"/>
          </a:xfrm>
        </p:grpSpPr>
        <p:sp>
          <p:nvSpPr>
            <p:cNvPr id="52" name="모서리가 둥근 직사각형 51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083F88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갈매기형 수장 52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56" name="직사각형 55"/>
          <p:cNvSpPr/>
          <p:nvPr/>
        </p:nvSpPr>
        <p:spPr>
          <a:xfrm>
            <a:off x="7623403" y="319306"/>
            <a:ext cx="1470274" cy="29206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699260" indent="-1699260" algn="r" fontAlgn="base" latinLnBrk="0">
              <a:lnSpc>
                <a:spcPct val="120000"/>
              </a:lnSpc>
            </a:pP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공사수행능력 심사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254694"/>
            <a:ext cx="4076701" cy="132643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5054895"/>
            <a:ext cx="4076701" cy="1174345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320585"/>
            <a:ext cx="4076701" cy="145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02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21318" y="110680"/>
            <a:ext cx="3950120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en-US" altLang="ko-KR" sz="2400" b="1" kern="0" spc="-100" dirty="0">
                <a:solidFill>
                  <a:schemeClr val="bg1"/>
                </a:solidFill>
                <a:latin typeface="맑은 고딕" panose="020B0503020000020004" pitchFamily="50" charset="-127"/>
              </a:rPr>
              <a:t>2</a:t>
            </a:r>
            <a:r>
              <a:rPr lang="en-US" altLang="ko-KR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. </a:t>
            </a:r>
            <a:r>
              <a:rPr lang="ko-KR" altLang="en-US" sz="2400" b="1" kern="0" spc="-10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종합심사 낙찰제 기본개요</a:t>
            </a:r>
            <a:endParaRPr lang="ko-KR" altLang="en-US" sz="2400" b="1" kern="0" spc="-10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4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395285" y="908720"/>
            <a:ext cx="8353428" cy="554461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  <a:effectLst>
            <a:outerShdw dist="25400" dir="5400000" algn="t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6" name="그룹 105"/>
          <p:cNvGrpSpPr/>
          <p:nvPr/>
        </p:nvGrpSpPr>
        <p:grpSpPr>
          <a:xfrm>
            <a:off x="394464" y="975044"/>
            <a:ext cx="2904509" cy="400110"/>
            <a:chOff x="394464" y="1072411"/>
            <a:chExt cx="2904509" cy="400110"/>
          </a:xfrm>
        </p:grpSpPr>
        <p:sp>
          <p:nvSpPr>
            <p:cNvPr id="107" name="직사각형 106"/>
            <p:cNvSpPr/>
            <p:nvPr/>
          </p:nvSpPr>
          <p:spPr>
            <a:xfrm>
              <a:off x="902163" y="1097193"/>
              <a:ext cx="2396810" cy="369332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>
                <a:bevelT w="1270" h="25400"/>
                <a:contourClr>
                  <a:schemeClr val="tx1">
                    <a:lumMod val="85000"/>
                    <a:lumOff val="15000"/>
                  </a:schemeClr>
                </a:contourClr>
              </a:sp3d>
            </a:bodyPr>
            <a:lstStyle/>
            <a:p>
              <a:pPr marL="1699260" indent="-1699260" fontAlgn="base" latinLnBrk="0"/>
              <a:r>
                <a:rPr lang="ko-KR" altLang="en-US" b="1" kern="0" dirty="0" smtClean="0">
                  <a:solidFill>
                    <a:srgbClr val="35891C"/>
                  </a:solidFill>
                  <a:latin typeface="맑은 고딕" panose="020B0503020000020004" pitchFamily="50" charset="-127"/>
                </a:rPr>
                <a:t>입찰금액 심사 </a:t>
              </a:r>
              <a:r>
                <a:rPr lang="en-US" altLang="ko-KR" b="1" kern="0" dirty="0" smtClean="0">
                  <a:solidFill>
                    <a:srgbClr val="35891C"/>
                  </a:solidFill>
                  <a:latin typeface="맑은 고딕" panose="020B0503020000020004" pitchFamily="50" charset="-127"/>
                </a:rPr>
                <a:t>(50</a:t>
              </a:r>
              <a:r>
                <a:rPr lang="ko-KR" altLang="en-US" b="1" kern="0" dirty="0" smtClean="0">
                  <a:solidFill>
                    <a:srgbClr val="35891C"/>
                  </a:solidFill>
                  <a:latin typeface="맑은 고딕" panose="020B0503020000020004" pitchFamily="50" charset="-127"/>
                </a:rPr>
                <a:t>점</a:t>
              </a:r>
              <a:r>
                <a:rPr lang="en-US" altLang="ko-KR" b="1" kern="0" dirty="0" smtClean="0">
                  <a:solidFill>
                    <a:srgbClr val="35891C"/>
                  </a:solidFill>
                  <a:latin typeface="맑은 고딕" panose="020B0503020000020004" pitchFamily="50" charset="-127"/>
                </a:rPr>
                <a:t>)</a:t>
              </a:r>
              <a:endParaRPr lang="en-US" altLang="ko-KR" b="1" kern="0" dirty="0">
                <a:solidFill>
                  <a:srgbClr val="35891C"/>
                </a:solidFill>
                <a:latin typeface="맑은 고딕" panose="020B0503020000020004" pitchFamily="50" charset="-127"/>
              </a:endParaRPr>
            </a:p>
          </p:txBody>
        </p:sp>
        <p:grpSp>
          <p:nvGrpSpPr>
            <p:cNvPr id="108" name="그룹 107"/>
            <p:cNvGrpSpPr/>
            <p:nvPr/>
          </p:nvGrpSpPr>
          <p:grpSpPr>
            <a:xfrm>
              <a:off x="394464" y="1072411"/>
              <a:ext cx="543749" cy="400110"/>
              <a:chOff x="394464" y="1072411"/>
              <a:chExt cx="543749" cy="400110"/>
            </a:xfrm>
          </p:grpSpPr>
          <p:sp>
            <p:nvSpPr>
              <p:cNvPr id="109" name="오각형 108"/>
              <p:cNvSpPr/>
              <p:nvPr/>
            </p:nvSpPr>
            <p:spPr>
              <a:xfrm>
                <a:off x="394464" y="1097756"/>
                <a:ext cx="543749" cy="370752"/>
              </a:xfrm>
              <a:prstGeom prst="homePlate">
                <a:avLst>
                  <a:gd name="adj" fmla="val 39624"/>
                </a:avLst>
              </a:prstGeom>
              <a:solidFill>
                <a:srgbClr val="35891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직사각형 109"/>
              <p:cNvSpPr/>
              <p:nvPr/>
            </p:nvSpPr>
            <p:spPr>
              <a:xfrm>
                <a:off x="501474" y="1072411"/>
                <a:ext cx="333746" cy="400110"/>
              </a:xfrm>
              <a:prstGeom prst="rect">
                <a:avLst/>
              </a:prstGeom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  <a:sp3d>
                  <a:bevelT w="1270" h="25400"/>
                  <a:contourClr>
                    <a:schemeClr val="tx1">
                      <a:lumMod val="85000"/>
                      <a:lumOff val="15000"/>
                    </a:schemeClr>
                  </a:contourClr>
                </a:sp3d>
              </a:bodyPr>
              <a:lstStyle/>
              <a:p>
                <a:pPr marL="1699260" indent="-1699260" algn="ctr" fontAlgn="base" latinLnBrk="0"/>
                <a:r>
                  <a:rPr lang="en-US" altLang="ko-KR" sz="2000" b="1" kern="0" dirty="0">
                    <a:solidFill>
                      <a:schemeClr val="bg1"/>
                    </a:solidFill>
                    <a:latin typeface="맑은 고딕" panose="020B0503020000020004" pitchFamily="50" charset="-127"/>
                  </a:rPr>
                  <a:t>2</a:t>
                </a:r>
              </a:p>
            </p:txBody>
          </p:sp>
          <p:sp>
            <p:nvSpPr>
              <p:cNvPr id="111" name="이등변 삼각형 110"/>
              <p:cNvSpPr/>
              <p:nvPr/>
            </p:nvSpPr>
            <p:spPr>
              <a:xfrm rot="5400000">
                <a:off x="353977" y="1155738"/>
                <a:ext cx="351700" cy="254794"/>
              </a:xfrm>
              <a:prstGeom prst="triangle">
                <a:avLst>
                  <a:gd name="adj" fmla="val 0"/>
                </a:avLst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12" name="그룹 111"/>
          <p:cNvGrpSpPr/>
          <p:nvPr/>
        </p:nvGrpSpPr>
        <p:grpSpPr>
          <a:xfrm>
            <a:off x="624761" y="1772816"/>
            <a:ext cx="83154" cy="83154"/>
            <a:chOff x="-27348" y="2076747"/>
            <a:chExt cx="348343" cy="348343"/>
          </a:xfrm>
        </p:grpSpPr>
        <p:sp>
          <p:nvSpPr>
            <p:cNvPr id="113" name="모서리가 둥근 직사각형 112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" name="갈매기형 수장 113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15" name="직사각형 114"/>
          <p:cNvSpPr/>
          <p:nvPr/>
        </p:nvSpPr>
        <p:spPr>
          <a:xfrm>
            <a:off x="718959" y="1672442"/>
            <a:ext cx="7741473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latin typeface="맑은 고딕" panose="020B0503020000020004" pitchFamily="50" charset="-127"/>
              </a:rPr>
              <a:t>입찰금액분야 심사는 예정가격과 균형가격을 통한 입찰금액심사와 입찰금액에 따른 가격산출의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적적성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심사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(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단가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하도급계획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물량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시공계획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)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를 종합적으로 평가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sp>
        <p:nvSpPr>
          <p:cNvPr id="117" name="타원 53"/>
          <p:cNvSpPr/>
          <p:nvPr/>
        </p:nvSpPr>
        <p:spPr>
          <a:xfrm>
            <a:off x="540530" y="2329259"/>
            <a:ext cx="8066900" cy="2179861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35891C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8" name="양쪽 모서리가 둥근 사각형 117"/>
          <p:cNvSpPr/>
          <p:nvPr/>
        </p:nvSpPr>
        <p:spPr>
          <a:xfrm rot="5400000">
            <a:off x="2611755" y="273232"/>
            <a:ext cx="391578" cy="468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5891C"/>
          </a:solidFill>
          <a:ln>
            <a:noFill/>
          </a:ln>
          <a:effectLst>
            <a:outerShdw dist="38100" dir="30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직사각형 118"/>
          <p:cNvSpPr/>
          <p:nvPr/>
        </p:nvSpPr>
        <p:spPr>
          <a:xfrm>
            <a:off x="474632" y="2465646"/>
            <a:ext cx="1681871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균형가격 산정 방법</a:t>
            </a:r>
            <a:endParaRPr lang="ko-KR" altLang="en-US" sz="1400" b="1" kern="0" spc="-5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21" name="직각 삼각형 120"/>
          <p:cNvSpPr/>
          <p:nvPr/>
        </p:nvSpPr>
        <p:spPr>
          <a:xfrm flipH="1" flipV="1">
            <a:off x="473080" y="2809019"/>
            <a:ext cx="61914" cy="89433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4" name="그룹 153"/>
          <p:cNvGrpSpPr/>
          <p:nvPr/>
        </p:nvGrpSpPr>
        <p:grpSpPr>
          <a:xfrm>
            <a:off x="624761" y="2998826"/>
            <a:ext cx="83154" cy="83154"/>
            <a:chOff x="-27348" y="2076747"/>
            <a:chExt cx="348343" cy="348343"/>
          </a:xfrm>
        </p:grpSpPr>
        <p:sp>
          <p:nvSpPr>
            <p:cNvPr id="155" name="모서리가 둥근 직사각형 154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갈매기형 수장 155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57" name="직사각형 156"/>
          <p:cNvSpPr/>
          <p:nvPr/>
        </p:nvSpPr>
        <p:spPr>
          <a:xfrm>
            <a:off x="718959" y="2898452"/>
            <a:ext cx="7741473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latin typeface="맑은 고딕" panose="020B0503020000020004" pitchFamily="50" charset="-127"/>
              </a:rPr>
              <a:t>무효의 입찰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PS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금액 중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1000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3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이상 낮은 경우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표준시장 단가가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1000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3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이상 낮은 경우 등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9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가지 요건에 해당하는 금액을 제외하고 다음 기준에 따라 산정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sp>
        <p:nvSpPr>
          <p:cNvPr id="158" name="직사각형 157"/>
          <p:cNvSpPr/>
          <p:nvPr/>
        </p:nvSpPr>
        <p:spPr>
          <a:xfrm>
            <a:off x="718959" y="3501008"/>
            <a:ext cx="7741473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marL="285750" indent="-285750" fontAlgn="base" latinLnBrk="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200" b="1" kern="0" dirty="0" smtClean="0">
                <a:latin typeface="맑은 고딕" panose="020B0503020000020004" pitchFamily="50" charset="-127"/>
              </a:rPr>
              <a:t>입찰금액이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20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개 이상        상위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200" b="1" kern="0" dirty="0">
                <a:latin typeface="맑은 고딕" panose="020B0503020000020004" pitchFamily="50" charset="-127"/>
              </a:rPr>
              <a:t>4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이상과 하위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20 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이하 입찰금액 제외 후 산술평균  </a:t>
            </a:r>
            <a:endParaRPr lang="en-US" altLang="ko-KR" sz="1200" b="1" kern="0" dirty="0" smtClean="0">
              <a:latin typeface="맑은 고딕" panose="020B0503020000020004" pitchFamily="50" charset="-127"/>
            </a:endParaRPr>
          </a:p>
          <a:p>
            <a:pPr marL="285750" indent="-285750" fontAlgn="base" latinLnBrk="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200" b="1" kern="0" dirty="0" smtClean="0">
                <a:latin typeface="맑은 고딕" panose="020B0503020000020004" pitchFamily="50" charset="-127"/>
              </a:rPr>
              <a:t>입찰금액이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10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개 이상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20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개 미만     상위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200" b="1" kern="0" dirty="0">
                <a:latin typeface="맑은 고딕" panose="020B0503020000020004" pitchFamily="50" charset="-127"/>
              </a:rPr>
              <a:t>4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이상과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10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이하 제외 후 산술평균</a:t>
            </a:r>
            <a:endParaRPr lang="en-US" altLang="ko-KR" sz="1200" b="1" kern="0" dirty="0" smtClean="0">
              <a:latin typeface="맑은 고딕" panose="020B0503020000020004" pitchFamily="50" charset="-127"/>
            </a:endParaRPr>
          </a:p>
          <a:p>
            <a:pPr marL="285750" indent="-285750" fontAlgn="base" latinLnBrk="0">
              <a:lnSpc>
                <a:spcPct val="150000"/>
              </a:lnSpc>
              <a:buFont typeface="+mj-ea"/>
              <a:buAutoNum type="circleNumDbPlain"/>
            </a:pPr>
            <a:r>
              <a:rPr lang="ko-KR" altLang="en-US" sz="1200" b="1" kern="0" dirty="0" smtClean="0">
                <a:latin typeface="맑은 고딕" panose="020B0503020000020004" pitchFamily="50" charset="-127"/>
              </a:rPr>
              <a:t>입찰금액이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10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개 미만       상위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200" b="1" kern="0" dirty="0">
                <a:latin typeface="맑은 고딕" panose="020B0503020000020004" pitchFamily="50" charset="-127"/>
              </a:rPr>
              <a:t>5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0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이상과 최하위에 해당하는 입찰금액 </a:t>
            </a:r>
            <a:r>
              <a:rPr lang="en-US" altLang="ko-KR" sz="1200" b="1" kern="0" dirty="0" smtClean="0">
                <a:latin typeface="맑은 고딕" panose="020B0503020000020004" pitchFamily="50" charset="-127"/>
              </a:rPr>
              <a:t>1</a:t>
            </a:r>
            <a:r>
              <a:rPr lang="ko-KR" altLang="en-US" sz="1200" b="1" kern="0" dirty="0" smtClean="0">
                <a:latin typeface="맑은 고딕" panose="020B0503020000020004" pitchFamily="50" charset="-127"/>
              </a:rPr>
              <a:t>개 제외</a:t>
            </a:r>
            <a:endParaRPr lang="ko-KR" altLang="en-US" sz="1200" b="1" kern="0" dirty="0">
              <a:latin typeface="맑은 고딕" panose="020B0503020000020004" pitchFamily="50" charset="-127"/>
            </a:endParaRPr>
          </a:p>
        </p:txBody>
      </p:sp>
      <p:pic>
        <p:nvPicPr>
          <p:cNvPr id="159" name="그림 15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605840"/>
            <a:ext cx="169448" cy="126000"/>
          </a:xfrm>
          <a:prstGeom prst="rect">
            <a:avLst/>
          </a:prstGeom>
        </p:spPr>
      </p:pic>
      <p:pic>
        <p:nvPicPr>
          <p:cNvPr id="160" name="그림 15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951072"/>
            <a:ext cx="169448" cy="126000"/>
          </a:xfrm>
          <a:prstGeom prst="rect">
            <a:avLst/>
          </a:prstGeom>
        </p:spPr>
      </p:pic>
      <p:pic>
        <p:nvPicPr>
          <p:cNvPr id="161" name="그림 1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820" y="4239104"/>
            <a:ext cx="169448" cy="126000"/>
          </a:xfrm>
          <a:prstGeom prst="rect">
            <a:avLst/>
          </a:prstGeom>
        </p:spPr>
      </p:pic>
      <p:sp>
        <p:nvSpPr>
          <p:cNvPr id="162" name="타원 53"/>
          <p:cNvSpPr/>
          <p:nvPr/>
        </p:nvSpPr>
        <p:spPr>
          <a:xfrm>
            <a:off x="540530" y="4649681"/>
            <a:ext cx="8066900" cy="1731648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35891C"/>
            </a:solidFill>
            <a:round/>
            <a:headEnd/>
            <a:tailEnd/>
          </a:ln>
          <a:effectLst/>
        </p:spPr>
        <p:txBody>
          <a:bodyPr lIns="0" tIns="0" rIns="0" bIns="0" anchor="ctr">
            <a:scene3d>
              <a:camera prst="orthographicFront"/>
              <a:lightRig rig="threePt" dir="t"/>
            </a:scene3d>
            <a:sp3d>
              <a:bevelT w="0" h="25400"/>
              <a:contourClr>
                <a:srgbClr val="0070C0"/>
              </a:contourClr>
            </a:sp3d>
          </a:bodyPr>
          <a:lstStyle/>
          <a:p>
            <a:pPr marL="53588" indent="-373384" algn="ctr" latinLnBrk="0">
              <a:lnSpc>
                <a:spcPct val="80000"/>
              </a:lnSpc>
              <a:buClr>
                <a:schemeClr val="hlink"/>
              </a:buClr>
              <a:buSzPts val="1200"/>
            </a:pPr>
            <a:endParaRPr lang="ko-KR" altLang="en-US" sz="12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3" name="양쪽 모서리가 둥근 사각형 162"/>
          <p:cNvSpPr/>
          <p:nvPr/>
        </p:nvSpPr>
        <p:spPr>
          <a:xfrm rot="5400000">
            <a:off x="2611755" y="2593653"/>
            <a:ext cx="391578" cy="468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35891C"/>
          </a:solidFill>
          <a:ln>
            <a:noFill/>
          </a:ln>
          <a:effectLst>
            <a:outerShdw dist="38100" dir="30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4" name="직사각형 163"/>
          <p:cNvSpPr/>
          <p:nvPr/>
        </p:nvSpPr>
        <p:spPr>
          <a:xfrm>
            <a:off x="474632" y="4786067"/>
            <a:ext cx="1665841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tx1">
                  <a:lumMod val="85000"/>
                  <a:lumOff val="15000"/>
                </a:schemeClr>
              </a:contourClr>
            </a:sp3d>
          </a:bodyPr>
          <a:lstStyle/>
          <a:p>
            <a:pPr marL="1699260" indent="-1699260" fontAlgn="base" latinLnBrk="0"/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균형단가</a:t>
            </a:r>
            <a:r>
              <a:rPr lang="en-US" altLang="ko-KR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1400" b="1" kern="0" spc="-50" dirty="0" smtClean="0">
                <a:solidFill>
                  <a:schemeClr val="bg1"/>
                </a:solidFill>
                <a:latin typeface="맑은 고딕" panose="020B0503020000020004" pitchFamily="50" charset="-127"/>
              </a:rPr>
              <a:t>기준단가</a:t>
            </a:r>
            <a:endParaRPr lang="ko-KR" altLang="en-US" sz="1400" b="1" kern="0" spc="-50" dirty="0">
              <a:solidFill>
                <a:schemeClr val="bg1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65" name="직각 삼각형 164"/>
          <p:cNvSpPr/>
          <p:nvPr/>
        </p:nvSpPr>
        <p:spPr>
          <a:xfrm flipH="1" flipV="1">
            <a:off x="473080" y="5129440"/>
            <a:ext cx="61914" cy="89433"/>
          </a:xfrm>
          <a:prstGeom prst="rt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6" name="그룹 165"/>
          <p:cNvGrpSpPr/>
          <p:nvPr/>
        </p:nvGrpSpPr>
        <p:grpSpPr>
          <a:xfrm>
            <a:off x="624761" y="5319247"/>
            <a:ext cx="83154" cy="83154"/>
            <a:chOff x="-27348" y="2076747"/>
            <a:chExt cx="348343" cy="348343"/>
          </a:xfrm>
        </p:grpSpPr>
        <p:sp>
          <p:nvSpPr>
            <p:cNvPr id="167" name="모서리가 둥근 직사각형 166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갈매기형 수장 167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69" name="직사각형 168"/>
          <p:cNvSpPr/>
          <p:nvPr/>
        </p:nvSpPr>
        <p:spPr>
          <a:xfrm>
            <a:off x="718959" y="5218873"/>
            <a:ext cx="7741473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균형단가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: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세부공종별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단가점수 산정을 위해 균형가격 산정과 동일한 방법으로 하되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설계내역서 상의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세부공종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단가보다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110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초과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, 100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65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미만인 단가를 제외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grpSp>
        <p:nvGrpSpPr>
          <p:cNvPr id="174" name="그룹 173"/>
          <p:cNvGrpSpPr/>
          <p:nvPr/>
        </p:nvGrpSpPr>
        <p:grpSpPr>
          <a:xfrm>
            <a:off x="624761" y="5888178"/>
            <a:ext cx="83154" cy="83154"/>
            <a:chOff x="-27348" y="2076747"/>
            <a:chExt cx="348343" cy="348343"/>
          </a:xfrm>
        </p:grpSpPr>
        <p:sp>
          <p:nvSpPr>
            <p:cNvPr id="175" name="모서리가 둥근 직사각형 174"/>
            <p:cNvSpPr/>
            <p:nvPr/>
          </p:nvSpPr>
          <p:spPr>
            <a:xfrm>
              <a:off x="-27348" y="2076747"/>
              <a:ext cx="348343" cy="348343"/>
            </a:xfrm>
            <a:prstGeom prst="roundRect">
              <a:avLst/>
            </a:prstGeom>
            <a:solidFill>
              <a:srgbClr val="286515"/>
            </a:solidFill>
            <a:ln w="9525">
              <a:solidFill>
                <a:schemeClr val="bg1"/>
              </a:solidFill>
            </a:ln>
            <a:effectLst>
              <a:outerShdw blurRad="254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6" name="갈매기형 수장 175"/>
            <p:cNvSpPr/>
            <p:nvPr/>
          </p:nvSpPr>
          <p:spPr>
            <a:xfrm>
              <a:off x="56836" y="2134976"/>
              <a:ext cx="179976" cy="231885"/>
            </a:xfrm>
            <a:prstGeom prst="chevron">
              <a:avLst>
                <a:gd name="adj" fmla="val 6729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77" name="직사각형 176"/>
          <p:cNvSpPr/>
          <p:nvPr/>
        </p:nvSpPr>
        <p:spPr>
          <a:xfrm>
            <a:off x="718959" y="5787804"/>
            <a:ext cx="7741473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25400"/>
            </a:sp3d>
          </a:bodyPr>
          <a:lstStyle/>
          <a:p>
            <a:pPr fontAlgn="base" latinLnBrk="0"/>
            <a:r>
              <a:rPr lang="ko-KR" altLang="en-US" sz="1400" b="1" kern="0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기</a:t>
            </a:r>
            <a:r>
              <a:rPr lang="ko-KR" altLang="en-US" sz="1400" b="1" kern="0" dirty="0">
                <a:solidFill>
                  <a:srgbClr val="FF0000"/>
                </a:solidFill>
                <a:latin typeface="맑은 고딕" panose="020B0503020000020004" pitchFamily="50" charset="-127"/>
              </a:rPr>
              <a:t>준</a:t>
            </a:r>
            <a:r>
              <a:rPr lang="ko-KR" altLang="en-US" sz="1400" b="1" kern="0" dirty="0" smtClean="0">
                <a:solidFill>
                  <a:srgbClr val="FF0000"/>
                </a:solidFill>
                <a:latin typeface="맑은 고딕" panose="020B0503020000020004" pitchFamily="50" charset="-127"/>
              </a:rPr>
              <a:t>단가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: 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단가심사를 위해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세부공종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단가에 </a:t>
            </a:r>
            <a:r>
              <a:rPr lang="ko-KR" altLang="en-US" sz="1400" b="1" kern="0" dirty="0" err="1" smtClean="0">
                <a:latin typeface="맑은 고딕" panose="020B0503020000020004" pitchFamily="50" charset="-127"/>
              </a:rPr>
              <a:t>예가산출율을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 곱한 금액의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70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과 균형단가의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100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분의 </a:t>
            </a:r>
            <a:r>
              <a:rPr lang="en-US" altLang="ko-KR" sz="1400" b="1" kern="0" dirty="0" smtClean="0">
                <a:latin typeface="맑은 고딕" panose="020B0503020000020004" pitchFamily="50" charset="-127"/>
              </a:rPr>
              <a:t>30</a:t>
            </a:r>
            <a:r>
              <a:rPr lang="ko-KR" altLang="en-US" sz="1400" b="1" kern="0" dirty="0" smtClean="0">
                <a:latin typeface="맑은 고딕" panose="020B0503020000020004" pitchFamily="50" charset="-127"/>
              </a:rPr>
              <a:t>을 합산하여 산정</a:t>
            </a:r>
            <a:endParaRPr lang="ko-KR" altLang="en-US" sz="1400" b="1" kern="0" dirty="0">
              <a:latin typeface="맑은 고딕" panose="020B0503020000020004" pitchFamily="50" charset="-127"/>
            </a:endParaRPr>
          </a:p>
        </p:txBody>
      </p:sp>
      <p:sp>
        <p:nvSpPr>
          <p:cNvPr id="179" name="직사각형 178"/>
          <p:cNvSpPr/>
          <p:nvPr/>
        </p:nvSpPr>
        <p:spPr>
          <a:xfrm>
            <a:off x="7931174" y="319306"/>
            <a:ext cx="1162498" cy="292068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>
              <a:bevelT w="1270" h="25400"/>
              <a:contourClr>
                <a:schemeClr val="accent5">
                  <a:lumMod val="50000"/>
                </a:schemeClr>
              </a:contourClr>
            </a:sp3d>
          </a:bodyPr>
          <a:lstStyle/>
          <a:p>
            <a:pPr marL="1699260" indent="-1699260" algn="r" fontAlgn="base" latinLnBrk="0">
              <a:lnSpc>
                <a:spcPct val="120000"/>
              </a:lnSpc>
            </a:pPr>
            <a:r>
              <a:rPr lang="ko-KR" altLang="en-US" sz="1200" b="1" kern="0" dirty="0" smtClean="0">
                <a:solidFill>
                  <a:srgbClr val="083F88"/>
                </a:solidFill>
                <a:latin typeface="맑은 고딕" panose="020B0503020000020004" pitchFamily="50" charset="-127"/>
              </a:rPr>
              <a:t>입찰금액 심사</a:t>
            </a:r>
            <a:endParaRPr lang="ko-KR" altLang="en-US" sz="1200" b="1" kern="0" dirty="0">
              <a:solidFill>
                <a:srgbClr val="083F88"/>
              </a:solidFill>
              <a:latin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4893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1685</TotalTime>
  <Words>1240</Words>
  <Application>Microsoft Office PowerPoint</Application>
  <PresentationFormat>화면 슬라이드 쇼(4:3)</PresentationFormat>
  <Paragraphs>210</Paragraphs>
  <Slides>16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55</cp:revision>
  <cp:lastPrinted>2016-01-19T05:47:06Z</cp:lastPrinted>
  <dcterms:created xsi:type="dcterms:W3CDTF">2015-07-10T02:02:26Z</dcterms:created>
  <dcterms:modified xsi:type="dcterms:W3CDTF">2016-02-01T23:41:28Z</dcterms:modified>
</cp:coreProperties>
</file>