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61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59" r:id="rId4"/>
    <p:sldId id="273" r:id="rId5"/>
    <p:sldId id="272" r:id="rId6"/>
    <p:sldId id="275" r:id="rId7"/>
    <p:sldId id="276" r:id="rId8"/>
    <p:sldId id="281" r:id="rId9"/>
    <p:sldId id="282" r:id="rId10"/>
    <p:sldId id="283" r:id="rId11"/>
    <p:sldId id="284" r:id="rId12"/>
    <p:sldId id="280" r:id="rId13"/>
    <p:sldId id="271" r:id="rId14"/>
  </p:sldIdLst>
  <p:sldSz cx="9906000" cy="6858000" type="A4"/>
  <p:notesSz cx="6797675" cy="9926638"/>
  <p:embeddedFontLst>
    <p:embeddedFont>
      <p:font typeface="맑은 고딕" panose="020B0503020000020004" pitchFamily="50" charset="-127"/>
      <p:regular r:id="rId17"/>
      <p:bold r:id="rId18"/>
    </p:embeddedFont>
    <p:embeddedFont>
      <p:font typeface="가는각진제목체" panose="02030600000101010101" pitchFamily="18" charset="-127"/>
      <p:regular r:id="rId19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000099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1964" autoAdjust="0"/>
    <p:restoredTop sz="94660"/>
  </p:normalViewPr>
  <p:slideViewPr>
    <p:cSldViewPr showGuides="1">
      <p:cViewPr>
        <p:scale>
          <a:sx n="95" d="100"/>
          <a:sy n="95" d="100"/>
        </p:scale>
        <p:origin x="-638" y="230"/>
      </p:cViewPr>
      <p:guideLst>
        <p:guide orient="horz" pos="2160"/>
        <p:guide orient="horz" pos="4065"/>
        <p:guide pos="3120"/>
        <p:guide pos="126"/>
        <p:guide pos="417"/>
        <p:guide pos="614"/>
        <p:guide pos="6019"/>
        <p:guide pos="6068"/>
        <p:guide pos="149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3642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8" tIns="45649" rIns="91298" bIns="45649" numCol="1" anchor="t" anchorCtr="0" compatLnSpc="1">
            <a:prstTxWarp prst="textNoShape">
              <a:avLst/>
            </a:prstTxWarp>
          </a:bodyPr>
          <a:lstStyle>
            <a:lvl1pPr defTabSz="912309" eaLnBrk="0" hangingPunct="0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8" tIns="45649" rIns="91298" bIns="45649" numCol="1" anchor="t" anchorCtr="0" compatLnSpc="1">
            <a:prstTxWarp prst="textNoShape">
              <a:avLst/>
            </a:prstTxWarp>
          </a:bodyPr>
          <a:lstStyle>
            <a:lvl1pPr algn="r" defTabSz="912309" eaLnBrk="0" hangingPunct="0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91B7C0C-CFC8-472B-88FA-29C04C5D7351}" type="datetimeFigureOut">
              <a:rPr lang="ko-KR" altLang="en-US"/>
              <a:pPr>
                <a:defRPr/>
              </a:pPr>
              <a:t>2015-09-11</a:t>
            </a:fld>
            <a:endParaRPr lang="en-US" altLang="ko-KR" dirty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8" tIns="45649" rIns="91298" bIns="45649" numCol="1" anchor="b" anchorCtr="0" compatLnSpc="1">
            <a:prstTxWarp prst="textNoShape">
              <a:avLst/>
            </a:prstTxWarp>
          </a:bodyPr>
          <a:lstStyle>
            <a:lvl1pPr defTabSz="912309" eaLnBrk="0" hangingPunct="0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8" tIns="45649" rIns="91298" bIns="45649" numCol="1" anchor="b" anchorCtr="0" compatLnSpc="1">
            <a:prstTxWarp prst="textNoShape">
              <a:avLst/>
            </a:prstTxWarp>
          </a:bodyPr>
          <a:lstStyle>
            <a:lvl1pPr algn="r" defTabSz="912309" eaLnBrk="0" hangingPunct="0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DBA197C-96B5-4B4B-A1DC-B0C8A614C9C4}" type="slidenum">
              <a:rPr lang="ko-KR" altLang="en-US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3767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8" tIns="45649" rIns="91298" bIns="45649" numCol="1" anchor="t" anchorCtr="0" compatLnSpc="1">
            <a:prstTxWarp prst="textNoShape">
              <a:avLst/>
            </a:prstTxWarp>
          </a:bodyPr>
          <a:lstStyle>
            <a:lvl1pPr defTabSz="912309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8" tIns="45649" rIns="91298" bIns="45649" numCol="1" anchor="t" anchorCtr="0" compatLnSpc="1">
            <a:prstTxWarp prst="textNoShape">
              <a:avLst/>
            </a:prstTxWarp>
          </a:bodyPr>
          <a:lstStyle>
            <a:lvl1pPr algn="r" defTabSz="912309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443AD26-7977-4A67-BD34-A6623F559F79}" type="datetimeFigureOut">
              <a:rPr lang="ko-KR" altLang="en-US"/>
              <a:pPr>
                <a:defRPr/>
              </a:pPr>
              <a:t>2015-09-11</a:t>
            </a:fld>
            <a:endParaRPr lang="en-US" altLang="ko-KR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1" tIns="46095" rIns="92191" bIns="46095" rtlCol="0" anchor="ctr"/>
          <a:lstStyle/>
          <a:p>
            <a:pPr lvl="0"/>
            <a:endParaRPr lang="ko-KR" altLang="en-US" noProof="0" dirty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8" tIns="45649" rIns="91298" bIns="456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8" tIns="45649" rIns="91298" bIns="45649" numCol="1" anchor="b" anchorCtr="0" compatLnSpc="1">
            <a:prstTxWarp prst="textNoShape">
              <a:avLst/>
            </a:prstTxWarp>
          </a:bodyPr>
          <a:lstStyle>
            <a:lvl1pPr defTabSz="912309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8" tIns="45649" rIns="91298" bIns="45649" numCol="1" anchor="b" anchorCtr="0" compatLnSpc="1">
            <a:prstTxWarp prst="textNoShape">
              <a:avLst/>
            </a:prstTxWarp>
          </a:bodyPr>
          <a:lstStyle>
            <a:lvl1pPr algn="r" defTabSz="912309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0169FE5-BC9C-4358-AA42-5275FB19F71D}" type="slidenum">
              <a:rPr lang="ko-KR" altLang="en-US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304284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2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11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3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4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5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6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7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8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9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11225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C64CD593-ACBC-4F2B-8C9F-7675F1621869}" type="slidenum">
              <a:rPr lang="ko-KR" altLang="en-US" smtClean="0"/>
              <a:pPr eaLnBrk="1" hangingPunct="1"/>
              <a:t>10</a:t>
            </a:fld>
            <a:endParaRPr lang="en-US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hsoh\바탕 화면\template\87\0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690563"/>
            <a:ext cx="9321800" cy="554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28"/>
          <p:cNvSpPr>
            <a:spLocks noChangeShapeType="1"/>
          </p:cNvSpPr>
          <p:nvPr userDrawn="1"/>
        </p:nvSpPr>
        <p:spPr bwMode="auto">
          <a:xfrm>
            <a:off x="273050" y="696913"/>
            <a:ext cx="9220200" cy="0"/>
          </a:xfrm>
          <a:prstGeom prst="line">
            <a:avLst/>
          </a:prstGeom>
          <a:noFill/>
          <a:ln w="9525">
            <a:solidFill>
              <a:srgbClr val="F1A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1B1C5F8-E734-4240-8050-E61925C4A97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11" name="Rectangle 29"/>
          <p:cNvSpPr>
            <a:spLocks noChangeArrowheads="1"/>
          </p:cNvSpPr>
          <p:nvPr userDrawn="1"/>
        </p:nvSpPr>
        <p:spPr bwMode="auto">
          <a:xfrm>
            <a:off x="128465" y="6386264"/>
            <a:ext cx="35283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4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SOC</a:t>
            </a:r>
            <a:r>
              <a:rPr lang="ko-KR" altLang="en-US" sz="14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회계포럼</a:t>
            </a:r>
            <a:r>
              <a:rPr lang="en-US" altLang="ko-KR" sz="14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, </a:t>
            </a:r>
            <a:r>
              <a:rPr lang="ko-KR" altLang="en-US" sz="14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대한건설협회</a:t>
            </a:r>
            <a:endParaRPr lang="ko-KR" altLang="en-US" sz="14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12" name="Rectangle 29"/>
          <p:cNvSpPr>
            <a:spLocks noChangeArrowheads="1"/>
          </p:cNvSpPr>
          <p:nvPr userDrawn="1"/>
        </p:nvSpPr>
        <p:spPr bwMode="auto">
          <a:xfrm>
            <a:off x="4664968" y="220578"/>
            <a:ext cx="49556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「민자사업 </a:t>
            </a:r>
            <a:r>
              <a:rPr lang="ko-KR" altLang="en-US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활성화를 위한 회계</a:t>
            </a:r>
            <a:r>
              <a:rPr lang="en-US" altLang="ko-KR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/</a:t>
            </a:r>
            <a:r>
              <a:rPr lang="ko-KR" altLang="en-US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세무 진단 세미나」</a:t>
            </a:r>
          </a:p>
        </p:txBody>
      </p:sp>
    </p:spTree>
    <p:extLst>
      <p:ext uri="{BB962C8B-B14F-4D97-AF65-F5344CB8AC3E}">
        <p14:creationId xmlns:p14="http://schemas.microsoft.com/office/powerpoint/2010/main" val="861608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537450" y="637698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DAC13CA-E6AF-46DA-9F2B-07A4E301BF2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17.jpg"/><Relationship Id="rId3" Type="http://schemas.openxmlformats.org/officeDocument/2006/relationships/hyperlink" Target="mailto:j-ksan@hanmail.net" TargetMode="External"/><Relationship Id="rId7" Type="http://schemas.openxmlformats.org/officeDocument/2006/relationships/image" Target="../media/image7.jp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6.png"/><Relationship Id="rId5" Type="http://schemas.openxmlformats.org/officeDocument/2006/relationships/image" Target="../media/image4.jpe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hyperlink" Target="mailto:ewlee@jisungacc.com" TargetMode="External"/><Relationship Id="rId9" Type="http://schemas.openxmlformats.org/officeDocument/2006/relationships/image" Target="../media/image14.jp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415925" y="6308725"/>
            <a:ext cx="3103563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>
            <a:spAutoFit/>
          </a:bodyPr>
          <a:lstStyle>
            <a:lvl1pPr defTabSz="1042988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042988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042988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042988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042988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0" hangingPunct="1"/>
            <a:r>
              <a:rPr kumimoji="0" lang="en-US" altLang="ko-KR" sz="13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SOC</a:t>
            </a:r>
            <a:r>
              <a:rPr kumimoji="0" lang="ko-KR" altLang="en-US" sz="13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회계포럼</a:t>
            </a:r>
            <a:r>
              <a:rPr kumimoji="0" lang="en-US" altLang="ko-KR" sz="13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kumimoji="0" lang="ko-KR" altLang="en-US" sz="130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대한건설협회</a:t>
            </a:r>
            <a:endParaRPr kumimoji="0" lang="en-US" altLang="ko-KR" sz="1300" dirty="0">
              <a:solidFill>
                <a:srgbClr val="80808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4" descr="200290855-001_low 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90600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Rectangle 29"/>
          <p:cNvSpPr>
            <a:spLocks noChangeArrowheads="1"/>
          </p:cNvSpPr>
          <p:nvPr/>
        </p:nvSpPr>
        <p:spPr bwMode="auto">
          <a:xfrm>
            <a:off x="370366" y="3593763"/>
            <a:ext cx="84710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3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「민자사업 </a:t>
            </a:r>
            <a:r>
              <a:rPr lang="ko-KR" altLang="en-US" sz="36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활성화를 위한 회계</a:t>
            </a:r>
            <a:r>
              <a:rPr lang="en-US" altLang="ko-KR" sz="36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/</a:t>
            </a:r>
            <a:r>
              <a:rPr lang="ko-KR" altLang="en-US" sz="36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세무 진단 세미나」</a:t>
            </a: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auto">
          <a:xfrm>
            <a:off x="396875" y="4601380"/>
            <a:ext cx="54922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2015. 9. 17</a:t>
            </a:r>
            <a:endParaRPr lang="ko-KR" altLang="en-US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6192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민자사업 관련 법인세 및 기타세제</a:t>
            </a:r>
            <a:endParaRPr lang="ko-KR" altLang="en-US" sz="16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2576736" y="3818947"/>
            <a:ext cx="66967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발표자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: 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박홍</a:t>
            </a:r>
            <a:r>
              <a:rPr lang="ko-KR" altLang="en-US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규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회계사</a:t>
            </a: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496" y="9714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제</a:t>
            </a:r>
            <a:r>
              <a:rPr lang="en-US" altLang="ko-KR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3</a:t>
            </a:r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주제</a:t>
            </a:r>
            <a:endParaRPr lang="en-US" altLang="ko-KR" dirty="0" smtClean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pic>
        <p:nvPicPr>
          <p:cNvPr id="9" name="Picture 20" descr="crowe horwath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165" y="4221088"/>
            <a:ext cx="2220211" cy="49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Z:\2015\ADMIN\전산실\graphic\logo\한울로고2 복사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881" y="4221088"/>
            <a:ext cx="2205290" cy="54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0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6192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새로운 민자사업방식 실무적 접근</a:t>
            </a:r>
            <a:endParaRPr lang="ko-KR" altLang="en-US" sz="16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2576736" y="3665059"/>
            <a:ext cx="66967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발표자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: 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김용</a:t>
            </a:r>
            <a:r>
              <a:rPr lang="ko-KR" altLang="en-US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주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회계사 </a:t>
            </a: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eaLnBrk="1" hangingPunct="1"/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           (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삼덕 회계법인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)</a:t>
            </a: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496" y="9714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제</a:t>
            </a:r>
            <a:r>
              <a:rPr lang="en-US" altLang="ko-KR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4</a:t>
            </a:r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주제</a:t>
            </a:r>
            <a:endParaRPr lang="en-US" altLang="ko-KR" dirty="0" smtClean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pic>
        <p:nvPicPr>
          <p:cNvPr id="8" name="그림 7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03877" y="3997608"/>
            <a:ext cx="1200150" cy="45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54922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</a:t>
            </a:r>
            <a:r>
              <a:rPr lang="en-US" altLang="ko-KR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Question &amp; Answer</a:t>
            </a:r>
            <a:endParaRPr lang="ko-KR" altLang="en-US" sz="16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2576736" y="3818947"/>
            <a:ext cx="66967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Q&amp;A</a:t>
            </a: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496" y="9714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80657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96816" y="2996952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 smtClean="0"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감사합니다</a:t>
            </a:r>
            <a:r>
              <a:rPr lang="en-US" altLang="ko-KR" sz="5400" dirty="0" smtClean="0"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!</a:t>
            </a:r>
            <a:endParaRPr lang="ko-KR" altLang="en-US" sz="5400" dirty="0"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496" y="97143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폐</a:t>
            </a:r>
            <a:r>
              <a:rPr lang="ko-KR" altLang="en-US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hsoh\바탕 화면\template\87\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67"/>
          <a:stretch>
            <a:fillRect/>
          </a:stretch>
        </p:blipFill>
        <p:spPr bwMode="auto">
          <a:xfrm>
            <a:off x="0" y="857250"/>
            <a:ext cx="99060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12"/>
          <p:cNvSpPr txBox="1">
            <a:spLocks noChangeArrowheads="1"/>
          </p:cNvSpPr>
          <p:nvPr/>
        </p:nvSpPr>
        <p:spPr bwMode="auto">
          <a:xfrm>
            <a:off x="896938" y="1052736"/>
            <a:ext cx="3041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2000" b="1" dirty="0">
                <a:solidFill>
                  <a:srgbClr val="FFFF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Contents</a:t>
            </a:r>
            <a:endParaRPr kumimoji="0" lang="ko-KR" altLang="en-US" sz="2000" b="1" dirty="0">
              <a:solidFill>
                <a:srgbClr val="FFFF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974725" y="1452786"/>
            <a:ext cx="7878763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2" name="Line 28"/>
          <p:cNvSpPr>
            <a:spLocks noChangeShapeType="1"/>
          </p:cNvSpPr>
          <p:nvPr/>
        </p:nvSpPr>
        <p:spPr bwMode="auto">
          <a:xfrm>
            <a:off x="495300" y="692150"/>
            <a:ext cx="8997950" cy="4763"/>
          </a:xfrm>
          <a:prstGeom prst="line">
            <a:avLst/>
          </a:prstGeom>
          <a:noFill/>
          <a:ln w="9525">
            <a:solidFill>
              <a:srgbClr val="F1AB00"/>
            </a:solidFill>
            <a:round/>
            <a:headEnd/>
            <a:tailEnd/>
          </a:ln>
          <a:effectLst/>
        </p:spPr>
        <p:txBody>
          <a:bodyPr/>
          <a:lstStyle/>
          <a:p>
            <a:pPr latinLnBrk="0">
              <a:defRPr/>
            </a:pPr>
            <a:endParaRPr kumimoji="0" lang="en-US" sz="2400" dirty="0">
              <a:latin typeface="Times New Roman" pitchFamily="18" charset="0"/>
              <a:ea typeface="+mn-ea"/>
            </a:endParaRPr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412750" y="6400800"/>
            <a:ext cx="2874963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0" hangingPunct="1"/>
            <a:r>
              <a:rPr kumimoji="0" lang="en-US" altLang="ko-KR" sz="11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Audit  |  Tax  |  Advisory</a:t>
            </a: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auto">
          <a:xfrm>
            <a:off x="495301" y="1668613"/>
            <a:ext cx="8850188" cy="386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1.</a:t>
            </a:r>
            <a:r>
              <a:rPr lang="ko-KR" altLang="en-US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「민자사업 </a:t>
            </a:r>
            <a:r>
              <a:rPr lang="ko-KR" altLang="en-US" sz="2800" b="1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활성화를 위한 회계</a:t>
            </a:r>
            <a:r>
              <a:rPr lang="en-US" altLang="ko-KR" sz="2800" b="1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/</a:t>
            </a:r>
            <a:r>
              <a:rPr lang="ko-KR" altLang="en-US" sz="2800" b="1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세무 진단 세미나</a:t>
            </a:r>
            <a:r>
              <a:rPr lang="ko-KR" altLang="en-US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」소개</a:t>
            </a:r>
            <a:endParaRPr lang="ko-KR" altLang="en-US" sz="2800" b="1" dirty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2. SOC</a:t>
            </a:r>
            <a:r>
              <a:rPr lang="ko-KR" altLang="en-US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회계포럼 소개</a:t>
            </a:r>
            <a:endParaRPr lang="en-US" altLang="ko-KR" sz="2800" b="1" dirty="0" smtClean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3. </a:t>
            </a:r>
            <a:r>
              <a:rPr lang="ko-KR" altLang="en-US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민자사업 </a:t>
            </a:r>
            <a:r>
              <a:rPr lang="ko-KR" altLang="en-US" sz="2800" b="1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관련 회계기준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4. </a:t>
            </a:r>
            <a:r>
              <a:rPr lang="ko-KR" altLang="en-US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민자사업 </a:t>
            </a:r>
            <a:r>
              <a:rPr lang="ko-KR" altLang="en-US" sz="2800" b="1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관련 부가가치세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5. </a:t>
            </a:r>
            <a:r>
              <a:rPr lang="ko-KR" altLang="en-US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민자사업 </a:t>
            </a:r>
            <a:r>
              <a:rPr lang="ko-KR" altLang="en-US" sz="2800" b="1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관련 법인세 및 기타세제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6. </a:t>
            </a:r>
            <a:r>
              <a:rPr lang="ko-KR" altLang="en-US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새로운 </a:t>
            </a:r>
            <a:r>
              <a:rPr lang="ko-KR" altLang="en-US" sz="2800" b="1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민자사업방식 실무적 </a:t>
            </a:r>
            <a:r>
              <a:rPr lang="ko-KR" altLang="en-US" sz="2800" b="1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접근</a:t>
            </a:r>
            <a:endParaRPr lang="ko-KR" altLang="en-US" sz="2800" b="1" dirty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54922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</a:t>
            </a:r>
            <a:r>
              <a:rPr lang="ko-KR" altLang="en-US" sz="28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행사소개</a:t>
            </a:r>
            <a:endParaRPr lang="ko-KR" altLang="en-US" sz="28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496" y="97143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행사소개</a:t>
            </a:r>
            <a:endParaRPr lang="ko-KR" altLang="en-US" dirty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5" name="Rectangle 29"/>
          <p:cNvSpPr>
            <a:spLocks noChangeArrowheads="1"/>
          </p:cNvSpPr>
          <p:nvPr/>
        </p:nvSpPr>
        <p:spPr bwMode="auto">
          <a:xfrm>
            <a:off x="2576736" y="1460391"/>
            <a:ext cx="6696744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 err="1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행사명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: </a:t>
            </a:r>
            <a:r>
              <a:rPr lang="ko-KR" altLang="en-US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민자사업 활성화를 위한 회계</a:t>
            </a:r>
            <a:r>
              <a:rPr lang="en-US" altLang="ko-KR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/</a:t>
            </a:r>
            <a:r>
              <a:rPr lang="ko-KR" altLang="en-US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세무 진단 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세미나</a:t>
            </a:r>
            <a:endParaRPr lang="en-US" altLang="ko-KR" sz="2000" b="1" dirty="0" smtClean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일시  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: 2015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년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9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월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17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일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(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목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) 14:00~17:00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장소 </a:t>
            </a:r>
            <a:r>
              <a:rPr lang="en-US" altLang="ko-KR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: 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건설회관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2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층 </a:t>
            </a:r>
            <a:r>
              <a:rPr lang="ko-KR" altLang="en-US" sz="2000" b="1" dirty="0" err="1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중회의실</a:t>
            </a:r>
            <a:endParaRPr lang="en-US" altLang="ko-KR" sz="2000" b="1" dirty="0" smtClean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주최  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: SOC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회계포럼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, 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대한건설협회</a:t>
            </a:r>
            <a:endParaRPr lang="en-US" altLang="ko-KR" sz="2000" b="1" dirty="0" smtClean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주제발표기</a:t>
            </a:r>
            <a:r>
              <a:rPr lang="ko-KR" altLang="en-US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관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</a:t>
            </a:r>
            <a:endParaRPr lang="ko-KR" altLang="en-US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482148"/>
              </p:ext>
            </p:extLst>
          </p:nvPr>
        </p:nvGraphicFramePr>
        <p:xfrm>
          <a:off x="2864769" y="3789040"/>
          <a:ext cx="6840760" cy="2319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0748"/>
                <a:gridCol w="3410012"/>
              </a:tblGrid>
              <a:tr h="534492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회계법인 나무</a:t>
                      </a:r>
                      <a:endParaRPr kumimoji="1" lang="ko-KR" altLang="en-US" sz="2000" b="1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20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민자사업 관련 회계기준</a:t>
                      </a:r>
                    </a:p>
                  </a:txBody>
                  <a:tcPr>
                    <a:noFill/>
                  </a:tcPr>
                </a:tc>
              </a:tr>
              <a:tr h="5419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20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회계법인 새길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20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민자사업 관련 부가가치세</a:t>
                      </a:r>
                    </a:p>
                  </a:txBody>
                  <a:tcPr>
                    <a:noFill/>
                  </a:tcPr>
                </a:tc>
              </a:tr>
              <a:tr h="541916">
                <a:tc>
                  <a:txBody>
                    <a:bodyPr/>
                    <a:lstStyle/>
                    <a:p>
                      <a:pPr latinLnBrk="1"/>
                      <a:endParaRPr kumimoji="1" lang="ko-KR" altLang="en-US" sz="2000" b="1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20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민자사업 관련 법인세 및 기타세제</a:t>
                      </a:r>
                    </a:p>
                    <a:p>
                      <a:pPr latinLnBrk="1"/>
                      <a:endParaRPr kumimoji="1" lang="ko-KR" altLang="en-US" sz="2000" b="1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5419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20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삼덕회계법인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20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새로운 민자사업방식 실무적 접근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7" name="Picture 2" descr="Z:\2015\ADMIN\전산실\graphic\logo\한울로고2 복사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784" y="5085184"/>
            <a:ext cx="118745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crowe horwath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888" y="4924426"/>
            <a:ext cx="2139156" cy="476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8" descr="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92960" y="5589240"/>
            <a:ext cx="1200150" cy="455042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936" y="3717032"/>
            <a:ext cx="1656184" cy="5040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922" y="4351326"/>
            <a:ext cx="1704206" cy="44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54922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초대의 글</a:t>
            </a:r>
            <a:endParaRPr lang="ko-KR" altLang="en-US" sz="28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496" y="97143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초대의 글</a:t>
            </a:r>
            <a:endParaRPr lang="en-US" altLang="ko-KR" dirty="0" smtClean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2576736" y="1664510"/>
            <a:ext cx="6696744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SOC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회계포럼은 민간투자사업에 회계 및 재무자문 업무를 수행하고 있는 회계법인들의 연구모임으로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2013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년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6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월 결성되었습니다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.</a:t>
            </a:r>
          </a:p>
          <a:p>
            <a:pPr eaLnBrk="1" hangingPunct="1"/>
            <a:endParaRPr lang="en-US" altLang="ko-KR" sz="2000" b="1" dirty="0" smtClean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ko-KR" altLang="en-US" sz="2000" b="1" dirty="0" err="1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민간투사업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관련 회계 및 세무 새로운 사업방식에 대한 접근과 관련한 주제로 민간투자사업의 활성화에 부응하는 방향을 모색해 보는 </a:t>
            </a:r>
            <a:r>
              <a:rPr lang="ko-KR" altLang="en-US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「민자사업 활성화를 위한 회계</a:t>
            </a:r>
            <a:r>
              <a:rPr lang="en-US" altLang="ko-KR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/</a:t>
            </a:r>
            <a:r>
              <a:rPr lang="ko-KR" altLang="en-US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세무 진단 세미나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」를 개최합니다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금번 세미나를 통하여 민간투자사업에 참여하고 있는 여러 기관들에게 민간투자사업의 회계 및 재무에 관련한 유용한 정보를 제공할 수 있기를 기대합니다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.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참석해주신 여러분과 기관의 무궁한 발전을 기원합니다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.</a:t>
            </a: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eaLnBrk="1" hangingPunct="1"/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                                            2015.9.17</a:t>
            </a:r>
          </a:p>
          <a:p>
            <a:pPr eaLnBrk="1" hangingPunct="1"/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                                            SOC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회계포럼 일동</a:t>
            </a:r>
            <a:endParaRPr lang="ko-KR" altLang="en-US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584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54922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</a:t>
            </a:r>
            <a:r>
              <a:rPr lang="ko-KR" altLang="en-US" sz="28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행사일정</a:t>
            </a:r>
            <a:endParaRPr lang="ko-KR" altLang="en-US" sz="28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496" y="97143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행사일정</a:t>
            </a:r>
            <a:endParaRPr lang="en-US" altLang="ko-KR" dirty="0" smtClean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414065"/>
              </p:ext>
            </p:extLst>
          </p:nvPr>
        </p:nvGraphicFramePr>
        <p:xfrm>
          <a:off x="2576737" y="1582921"/>
          <a:ext cx="6984775" cy="4654391"/>
        </p:xfrm>
        <a:graphic>
          <a:graphicData uri="http://schemas.openxmlformats.org/drawingml/2006/table">
            <a:tbl>
              <a:tblPr/>
              <a:tblGrid>
                <a:gridCol w="1370128"/>
                <a:gridCol w="3388730"/>
                <a:gridCol w="2225917"/>
              </a:tblGrid>
              <a:tr h="3822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시 간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행 사 내 용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비 고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96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14:00~14:30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접수 및 등록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1" lang="ko-KR" altLang="en-US" sz="1400" b="1" kern="120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14:30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개회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정순철</a:t>
                      </a:r>
                      <a:r>
                        <a:rPr kumimoji="1" lang="en-US" altLang="ko-KR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사회자</a:t>
                      </a:r>
                      <a:r>
                        <a:rPr kumimoji="1" lang="en-US" altLang="ko-KR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)</a:t>
                      </a:r>
                      <a:endParaRPr kumimoji="1" lang="ko-KR" altLang="en-US" sz="1400" b="1" kern="120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14:30~14:35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개회사 및 </a:t>
                      </a:r>
                      <a:r>
                        <a:rPr kumimoji="1" lang="en-US" altLang="ko-KR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SOC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회계포럼 소개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김남용</a:t>
                      </a:r>
                      <a:r>
                        <a:rPr kumimoji="1" lang="en-US" altLang="ko-KR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(</a:t>
                      </a:r>
                      <a:r>
                        <a:rPr kumimoji="1" lang="en-US" altLang="ko-KR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SOC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회계포럼회장</a:t>
                      </a:r>
                      <a:r>
                        <a:rPr kumimoji="1" lang="en-US" altLang="ko-KR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)</a:t>
                      </a:r>
                      <a:endParaRPr kumimoji="1" lang="ko-KR" altLang="en-US" sz="1400" b="1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14:35~14:40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축사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한국건설산업연구원 김흥수 원장</a:t>
                      </a:r>
                      <a:endParaRPr kumimoji="1" lang="ko-KR" altLang="en-US" sz="1400" b="1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14:40~15:00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제</a:t>
                      </a:r>
                      <a:r>
                        <a:rPr kumimoji="1" lang="en-US" altLang="ko-KR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주제 </a:t>
                      </a: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“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민자사업 관련 회계기준”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회계법인나무 윤진수 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회계사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15:00~15:20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제</a:t>
                      </a:r>
                      <a:r>
                        <a:rPr kumimoji="1" lang="en-US" altLang="ko-KR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2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주제 </a:t>
                      </a: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“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민자사업 관련 부가가치세”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회계법인 </a:t>
                      </a: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새길 박덕재 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회계사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15:20~15:40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Coffee Break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1" lang="ko-KR" altLang="en-US" sz="1400" b="1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15:40~16:00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제</a:t>
                      </a:r>
                      <a:r>
                        <a:rPr kumimoji="1" lang="en-US" altLang="ko-KR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3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주제 </a:t>
                      </a: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“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민자사업 관련 법인세 및 기타세제”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 err="1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한울회계법인</a:t>
                      </a: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 박홍규 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회계사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16:00~16:20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제</a:t>
                      </a:r>
                      <a:r>
                        <a:rPr kumimoji="1" lang="en-US" altLang="ko-KR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4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주제 </a:t>
                      </a: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“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새로운 민자사업방식 실무적 접근”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삼덕회계법인 김용주 </a:t>
                      </a: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회계사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16:20~16:55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Q&amp;A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1" lang="ko-KR" altLang="en-US" sz="1400" b="1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1400" b="1" kern="120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16:55~17:00</a:t>
                      </a:r>
                    </a:p>
                  </a:txBody>
                  <a:tcPr marL="38361" marR="38361" marT="10606" marB="1060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종합발언 및 폐회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ko-KR" altLang="en-US" sz="1400" b="1" kern="1200" dirty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회장</a:t>
                      </a:r>
                    </a:p>
                  </a:txBody>
                  <a:tcPr marL="38361" marR="38361" marT="10606" marB="1060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57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54922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</a:t>
            </a:r>
            <a:r>
              <a:rPr lang="en-US" altLang="ko-KR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SOC</a:t>
            </a:r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회계포럼 소개</a:t>
            </a:r>
            <a:endParaRPr lang="ko-KR" altLang="en-US" sz="28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496" y="9714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SOC</a:t>
            </a:r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회계포럼소개</a:t>
            </a:r>
            <a:endParaRPr lang="en-US" altLang="ko-KR" dirty="0" smtClean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2576736" y="1484784"/>
            <a:ext cx="669674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ko-KR" sz="16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SOC</a:t>
            </a:r>
            <a:r>
              <a:rPr lang="ko-KR" altLang="en-US" sz="16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회계포럼은 </a:t>
            </a:r>
            <a:r>
              <a:rPr lang="en-US" altLang="ko-KR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2013</a:t>
            </a:r>
            <a:r>
              <a:rPr lang="ko-KR" altLang="en-US" sz="16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년 </a:t>
            </a:r>
            <a:r>
              <a:rPr lang="en-US" altLang="ko-KR" sz="16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6</a:t>
            </a:r>
            <a:r>
              <a:rPr lang="ko-KR" altLang="en-US" sz="16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월 </a:t>
            </a:r>
            <a:r>
              <a:rPr lang="ko-KR" altLang="en-US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결정되었으며 현재 </a:t>
            </a:r>
            <a:r>
              <a:rPr lang="en-US" altLang="ko-KR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12</a:t>
            </a:r>
            <a:r>
              <a:rPr lang="ko-KR" altLang="en-US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개 회계법인이 </a:t>
            </a:r>
            <a:r>
              <a:rPr lang="ko-KR" altLang="en-US" sz="1600" b="1" dirty="0" err="1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회원사로</a:t>
            </a:r>
            <a:r>
              <a:rPr lang="ko-KR" altLang="en-US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참여하고 있습니다</a:t>
            </a:r>
            <a:r>
              <a:rPr lang="en-US" altLang="ko-KR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.</a:t>
            </a:r>
            <a:endParaRPr lang="en-US" altLang="ko-KR" sz="16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eaLnBrk="1" hangingPunct="1"/>
            <a:endParaRPr lang="en-US" altLang="ko-KR" sz="1600" b="1" dirty="0" smtClean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현재 </a:t>
            </a:r>
            <a:r>
              <a:rPr lang="en-US" altLang="ko-KR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12</a:t>
            </a:r>
            <a:r>
              <a:rPr lang="ko-KR" altLang="en-US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개 회계법인 </a:t>
            </a:r>
            <a:r>
              <a:rPr lang="en-US" altLang="ko-KR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22</a:t>
            </a:r>
            <a:r>
              <a:rPr lang="ko-KR" altLang="en-US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명의 정회원이 분기별로 민간투자사업의 회계 및 세무 이슈 또는 제도개선과 관련한 연구모임을 진행하고 있습니다</a:t>
            </a:r>
            <a:r>
              <a:rPr lang="en-US" altLang="ko-KR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.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660957"/>
              </p:ext>
            </p:extLst>
          </p:nvPr>
        </p:nvGraphicFramePr>
        <p:xfrm>
          <a:off x="2792760" y="3222626"/>
          <a:ext cx="6264696" cy="3086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2016224"/>
                <a:gridCol w="2232248"/>
              </a:tblGrid>
              <a:tr h="14449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</a:rPr>
                        <a:t>사진</a:t>
                      </a:r>
                      <a:r>
                        <a:rPr lang="en-US" altLang="ko-KR" sz="1400" b="1" dirty="0" smtClean="0"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</a:rPr>
                        <a:t>????</a:t>
                      </a:r>
                      <a:endParaRPr lang="ko-KR" altLang="en-US" sz="1400" b="1" dirty="0"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</a:rPr>
                        <a:t>사진</a:t>
                      </a:r>
                      <a:r>
                        <a:rPr lang="en-US" altLang="ko-KR" sz="1400" b="1" dirty="0" smtClean="0"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</a:rPr>
                        <a:t>????</a:t>
                      </a:r>
                      <a:endParaRPr lang="ko-KR" altLang="en-US" sz="1400" b="1" dirty="0" smtClean="0"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</a:endParaRPr>
                    </a:p>
                    <a:p>
                      <a:pPr algn="ctr" latinLnBrk="1"/>
                      <a:endParaRPr lang="ko-KR" altLang="en-US" sz="1400" b="1" dirty="0"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 smtClean="0"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</a:endParaRPr>
                    </a:p>
                    <a:p>
                      <a:pPr algn="ctr" latinLnBrk="1"/>
                      <a:endParaRPr lang="ko-KR" altLang="en-US" sz="1400" b="1" dirty="0"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</a:endParaRPr>
                    </a:p>
                  </a:txBody>
                  <a:tcPr/>
                </a:tc>
              </a:tr>
              <a:tr h="32191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회장 김남용</a:t>
                      </a:r>
                      <a:endParaRPr kumimoji="1" lang="ko-KR" altLang="en-US" sz="14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부회장 임헌민</a:t>
                      </a:r>
                      <a:endParaRPr kumimoji="1" lang="ko-KR" altLang="en-US" sz="14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부회장 이찬호</a:t>
                      </a:r>
                      <a:endParaRPr kumimoji="1" lang="ko-KR" altLang="en-US" sz="14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  <a:tr h="547247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회계법인 새길 대표</a:t>
                      </a:r>
                      <a:endParaRPr kumimoji="1" lang="ko-KR" altLang="en-US" sz="14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회계법인 나무 대표</a:t>
                      </a:r>
                    </a:p>
                    <a:p>
                      <a:pPr latinLnBrk="1"/>
                      <a:endParaRPr kumimoji="1" lang="ko-KR" altLang="en-US" sz="14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400" b="1" u="none" kern="1200" dirty="0" err="1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한울회계법인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5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본부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특수사업부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)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본부장</a:t>
                      </a:r>
                      <a:endParaRPr kumimoji="1" lang="ko-KR" altLang="en-US" sz="14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  <a:tr h="7725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02-561-5527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010-3668-3148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nykim@sgacc.co.kr</a:t>
                      </a:r>
                      <a:endParaRPr kumimoji="1" lang="ko-KR" altLang="en-US" sz="14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02-513-2030</a:t>
                      </a:r>
                    </a:p>
                    <a:p>
                      <a:pPr latinLnBrk="1"/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010-9068-2859</a:t>
                      </a:r>
                    </a:p>
                    <a:p>
                      <a:pPr latinLnBrk="1"/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hmlim@namuac.com</a:t>
                      </a:r>
                      <a:endParaRPr kumimoji="1" lang="ko-KR" altLang="en-US" sz="14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02-2009-5770</a:t>
                      </a:r>
                    </a:p>
                    <a:p>
                      <a:pPr latinLnBrk="1"/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010-2321-1031</a:t>
                      </a:r>
                    </a:p>
                    <a:p>
                      <a:pPr latinLnBrk="1"/>
                      <a:r>
                        <a:rPr kumimoji="1" lang="en-US" altLang="ko-KR" sz="14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chlee@hanulac.co.kr</a:t>
                      </a:r>
                      <a:endParaRPr kumimoji="1" lang="ko-KR" altLang="en-US" sz="14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29"/>
          <p:cNvSpPr>
            <a:spLocks noChangeArrowheads="1"/>
          </p:cNvSpPr>
          <p:nvPr/>
        </p:nvSpPr>
        <p:spPr bwMode="auto">
          <a:xfrm>
            <a:off x="2576736" y="2924944"/>
            <a:ext cx="66967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회장단 소개</a:t>
            </a:r>
            <a:endParaRPr lang="en-US" altLang="ko-KR" sz="16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048" y="3226672"/>
            <a:ext cx="1060704" cy="1426464"/>
          </a:xfrm>
          <a:prstGeom prst="rect">
            <a:avLst/>
          </a:prstGeom>
        </p:spPr>
      </p:pic>
      <p:pic>
        <p:nvPicPr>
          <p:cNvPr id="11" name="그림 10" descr="IMG_0341 copy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960" y="3226672"/>
            <a:ext cx="950976" cy="14264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31755880" descr="EMB00001a801eb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56" y="3226671"/>
            <a:ext cx="1224136" cy="142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2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54922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</a:t>
            </a:r>
            <a:r>
              <a:rPr lang="en-US" altLang="ko-KR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SOC</a:t>
            </a:r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회계포럼 소개 </a:t>
            </a:r>
            <a:r>
              <a:rPr lang="en-US" altLang="ko-KR" sz="16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- </a:t>
            </a:r>
            <a:r>
              <a:rPr lang="ko-KR" altLang="en-US" sz="16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계속</a:t>
            </a:r>
            <a:endParaRPr lang="ko-KR" altLang="en-US" sz="16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2576736" y="1444714"/>
            <a:ext cx="54202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ko-KR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SOC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회계포럼의 </a:t>
            </a:r>
            <a:r>
              <a:rPr lang="ko-KR" altLang="en-US" sz="2000" b="1" dirty="0" err="1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회원사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및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Contact Poi</a:t>
            </a:r>
            <a:r>
              <a:rPr lang="en-US" altLang="ko-KR" sz="2000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n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t</a:t>
            </a: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496" y="9714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SOC</a:t>
            </a:r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회계포럼소개</a:t>
            </a:r>
            <a:endParaRPr lang="en-US" altLang="ko-KR" dirty="0" smtClean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608064"/>
              </p:ext>
            </p:extLst>
          </p:nvPr>
        </p:nvGraphicFramePr>
        <p:xfrm>
          <a:off x="2576736" y="1955552"/>
          <a:ext cx="1656184" cy="1266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</a:tblGrid>
              <a:tr h="4477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삼덕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회계법인</a:t>
                      </a:r>
                      <a:endParaRPr lang="ko-KR" altLang="en-US" sz="1200" dirty="0"/>
                    </a:p>
                  </a:txBody>
                  <a:tcPr/>
                </a:tc>
              </a:tr>
              <a:tr h="809658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김용주 이사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02-397-8323</a:t>
                      </a: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010-7156-9383</a:t>
                      </a:r>
                    </a:p>
                    <a:p>
                      <a:pPr latinLnBrk="1"/>
                      <a:r>
                        <a:rPr kumimoji="1" lang="en-US" altLang="ko-KR" sz="8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yongju.kim.cpa@gmail.com</a:t>
                      </a:r>
                      <a:endParaRPr kumimoji="1" lang="ko-KR" altLang="en-US" sz="8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91533"/>
              </p:ext>
            </p:extLst>
          </p:nvPr>
        </p:nvGraphicFramePr>
        <p:xfrm>
          <a:off x="4304928" y="1955552"/>
          <a:ext cx="1656184" cy="1257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</a:tblGrid>
              <a:tr h="44776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809658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마성욱 대표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02-2057-9088</a:t>
                      </a: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010-9011-8870</a:t>
                      </a:r>
                      <a:endParaRPr kumimoji="1" lang="en-US" altLang="ko-KR" sz="8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swma@samwooac.com</a:t>
                      </a:r>
                      <a:endParaRPr kumimoji="1" lang="ko-KR" altLang="en-US" sz="10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02927"/>
              </p:ext>
            </p:extLst>
          </p:nvPr>
        </p:nvGraphicFramePr>
        <p:xfrm>
          <a:off x="6033120" y="1955552"/>
          <a:ext cx="1656184" cy="1257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</a:tblGrid>
              <a:tr h="4477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삼정회계법인</a:t>
                      </a:r>
                      <a:endParaRPr lang="ko-KR" altLang="en-US" dirty="0"/>
                    </a:p>
                  </a:txBody>
                  <a:tcPr/>
                </a:tc>
              </a:tr>
              <a:tr h="809658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이태경 상무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02-2112-0393</a:t>
                      </a: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010-6206-7291</a:t>
                      </a:r>
                      <a:endParaRPr kumimoji="1" lang="en-US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85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taekyunglee@kr.kpmg.com</a:t>
                      </a:r>
                      <a:endParaRPr kumimoji="1" lang="ko-KR" altLang="en-US" sz="85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38170"/>
              </p:ext>
            </p:extLst>
          </p:nvPr>
        </p:nvGraphicFramePr>
        <p:xfrm>
          <a:off x="7761312" y="1955552"/>
          <a:ext cx="1656184" cy="1257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</a:tblGrid>
              <a:tr h="4477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서린회계법인</a:t>
                      </a:r>
                      <a:endParaRPr lang="ko-KR" altLang="en-US" dirty="0"/>
                    </a:p>
                  </a:txBody>
                  <a:tcPr/>
                </a:tc>
              </a:tr>
              <a:tr h="809658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장승섭 대표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02-3445-0735</a:t>
                      </a: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010-3270-6411</a:t>
                      </a:r>
                      <a:endParaRPr kumimoji="1" lang="en-US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jjang891@gmail.com</a:t>
                      </a:r>
                      <a:endParaRPr kumimoji="1" lang="ko-KR" altLang="en-US" sz="10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337359"/>
              </p:ext>
            </p:extLst>
          </p:nvPr>
        </p:nvGraphicFramePr>
        <p:xfrm>
          <a:off x="2576736" y="3284984"/>
          <a:ext cx="1645642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642"/>
              </a:tblGrid>
              <a:tr h="4615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세림회계법인</a:t>
                      </a:r>
                      <a:endParaRPr lang="ko-KR" altLang="en-US" dirty="0"/>
                    </a:p>
                  </a:txBody>
                  <a:tcPr/>
                </a:tc>
              </a:tr>
              <a:tr h="83459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이석연 이사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02-501-1536</a:t>
                      </a: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010-3658-5691</a:t>
                      </a:r>
                      <a:endParaRPr kumimoji="1" lang="en-US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sylee@serimac.co.kr</a:t>
                      </a:r>
                      <a:endParaRPr kumimoji="1" lang="ko-KR" altLang="en-US" sz="10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145109"/>
              </p:ext>
            </p:extLst>
          </p:nvPr>
        </p:nvGraphicFramePr>
        <p:xfrm>
          <a:off x="4304928" y="3284984"/>
          <a:ext cx="1645642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642"/>
              </a:tblGrid>
              <a:tr h="4615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안진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회계법인</a:t>
                      </a:r>
                      <a:endParaRPr lang="ko-KR" altLang="en-US" sz="1200" dirty="0"/>
                    </a:p>
                  </a:txBody>
                  <a:tcPr/>
                </a:tc>
              </a:tr>
              <a:tr h="83459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err="1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이완구</a:t>
                      </a:r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 이사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02-6099-4838</a:t>
                      </a: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010-7335-9655</a:t>
                      </a:r>
                      <a:endParaRPr kumimoji="1" lang="en-US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walee@deloitte.com</a:t>
                      </a:r>
                      <a:endParaRPr kumimoji="1" lang="ko-KR" altLang="en-US" sz="10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129261"/>
              </p:ext>
            </p:extLst>
          </p:nvPr>
        </p:nvGraphicFramePr>
        <p:xfrm>
          <a:off x="6033120" y="3284984"/>
          <a:ext cx="1645642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642"/>
              </a:tblGrid>
              <a:tr h="461554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83459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err="1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정금산</a:t>
                      </a:r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 이사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02-567-0586</a:t>
                      </a:r>
                      <a:endParaRPr kumimoji="1" lang="ko-KR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010-8340-2306</a:t>
                      </a:r>
                      <a:endParaRPr kumimoji="1" lang="ko-KR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  <a:hlinkClick r:id="rId3"/>
                        </a:rPr>
                        <a:t>j-ksan@hanmail.net</a:t>
                      </a:r>
                      <a:endParaRPr kumimoji="1" lang="ko-KR" altLang="en-US" sz="10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931542"/>
              </p:ext>
            </p:extLst>
          </p:nvPr>
        </p:nvGraphicFramePr>
        <p:xfrm>
          <a:off x="7761312" y="3284984"/>
          <a:ext cx="1645642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642"/>
              </a:tblGrid>
              <a:tr h="4615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오늘회계법인</a:t>
                      </a:r>
                      <a:endParaRPr lang="ko-KR" altLang="en-US" dirty="0"/>
                    </a:p>
                  </a:txBody>
                  <a:tcPr/>
                </a:tc>
              </a:tr>
              <a:tr h="83459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이영찬 이사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02-6929-0620</a:t>
                      </a: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010-4773-0448</a:t>
                      </a:r>
                      <a:endParaRPr kumimoji="1" lang="en-US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yclee@ontac.co.kr</a:t>
                      </a:r>
                      <a:endParaRPr kumimoji="1" lang="ko-KR" altLang="en-US" sz="10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751312"/>
              </p:ext>
            </p:extLst>
          </p:nvPr>
        </p:nvGraphicFramePr>
        <p:xfrm>
          <a:off x="2576736" y="4653136"/>
          <a:ext cx="1656184" cy="1368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</a:tblGrid>
              <a:tr h="48719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880956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err="1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이의웅</a:t>
                      </a:r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 대표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02 2009 9800</a:t>
                      </a:r>
                      <a:endParaRPr kumimoji="1" lang="ko-KR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010 5261 4027</a:t>
                      </a:r>
                      <a:endParaRPr kumimoji="1" lang="ko-KR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  <a:hlinkClick r:id="rId4"/>
                        </a:rPr>
                        <a:t>ewlee@jisungacc.com</a:t>
                      </a:r>
                      <a:endParaRPr kumimoji="1" lang="ko-KR" altLang="ko-KR" sz="10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665893"/>
              </p:ext>
            </p:extLst>
          </p:nvPr>
        </p:nvGraphicFramePr>
        <p:xfrm>
          <a:off x="4304928" y="4653136"/>
          <a:ext cx="1656184" cy="1385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</a:tblGrid>
              <a:tr h="50405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한울회계법인</a:t>
                      </a:r>
                      <a:endParaRPr lang="ko-KR" altLang="en-US" dirty="0"/>
                    </a:p>
                  </a:txBody>
                  <a:tcPr/>
                </a:tc>
              </a:tr>
              <a:tr h="880956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이찬호 본부장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02-2009-5770</a:t>
                      </a: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010-2321-1031</a:t>
                      </a: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chlee@hanulac.co.kr</a:t>
                      </a:r>
                      <a:endParaRPr kumimoji="1" lang="ko-KR" altLang="en-US" sz="10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008288"/>
              </p:ext>
            </p:extLst>
          </p:nvPr>
        </p:nvGraphicFramePr>
        <p:xfrm>
          <a:off x="6033120" y="4653136"/>
          <a:ext cx="1656184" cy="1368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</a:tblGrid>
              <a:tr h="48719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880956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baseline="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임헌민 대표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02-513-2030</a:t>
                      </a:r>
                    </a:p>
                    <a:p>
                      <a:pPr latinLnBrk="1"/>
                      <a:r>
                        <a:rPr kumimoji="1" lang="en-US" altLang="ko-KR" sz="11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010-9068-2859</a:t>
                      </a:r>
                      <a:endParaRPr kumimoji="1" lang="en-US" altLang="ko-KR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latinLnBrk="1"/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hmlim@namuac.com</a:t>
                      </a:r>
                      <a:endParaRPr kumimoji="1" lang="ko-KR" altLang="en-US" sz="1000" b="1" u="none" kern="1200" dirty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666840"/>
              </p:ext>
            </p:extLst>
          </p:nvPr>
        </p:nvGraphicFramePr>
        <p:xfrm>
          <a:off x="7761312" y="4653136"/>
          <a:ext cx="1656184" cy="1368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</a:tblGrid>
              <a:tr h="48719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새길</a:t>
                      </a:r>
                      <a:endParaRPr lang="ko-KR" altLang="en-US" dirty="0"/>
                    </a:p>
                  </a:txBody>
                  <a:tcPr/>
                </a:tc>
              </a:tr>
              <a:tr h="880956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200" b="1" u="sng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김남용 대표</a:t>
                      </a:r>
                      <a:endParaRPr kumimoji="1" lang="en-US" altLang="ko-KR" sz="1200" b="1" u="sng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02-561-5527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010-3668-3148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kern="1200" dirty="0" smtClean="0">
                          <a:solidFill>
                            <a:srgbClr val="1F497D"/>
                          </a:solidFill>
                          <a:latin typeface="가는각진제목체" panose="02030600000101010101" pitchFamily="18" charset="-127"/>
                          <a:ea typeface="가는각진제목체" panose="02030600000101010101" pitchFamily="18" charset="-127"/>
                          <a:cs typeface="+mn-cs"/>
                        </a:rPr>
                        <a:t>nykim@sgacc.co.kr</a:t>
                      </a:r>
                      <a:endParaRPr kumimoji="1" lang="ko-KR" altLang="en-US" sz="1000" b="1" u="none" kern="1200" dirty="0" smtClean="0">
                        <a:solidFill>
                          <a:srgbClr val="1F497D"/>
                        </a:solidFill>
                        <a:latin typeface="가는각진제목체" panose="02030600000101010101" pitchFamily="18" charset="-127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Rectangle 29"/>
          <p:cNvSpPr>
            <a:spLocks noChangeArrowheads="1"/>
          </p:cNvSpPr>
          <p:nvPr/>
        </p:nvSpPr>
        <p:spPr bwMode="auto">
          <a:xfrm>
            <a:off x="8553400" y="1643280"/>
            <a:ext cx="9361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4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(</a:t>
            </a:r>
            <a:r>
              <a:rPr lang="ko-KR" altLang="en-US" sz="14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가나다순</a:t>
            </a:r>
            <a:r>
              <a:rPr lang="en-US" altLang="ko-KR" sz="14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)</a:t>
            </a:r>
            <a:endParaRPr lang="en-US" altLang="ko-KR" sz="14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pic>
        <p:nvPicPr>
          <p:cNvPr id="27" name="Picture 2" descr="Z:\2015\ADMIN\전산실\graphic\logo\한울로고2 복사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28" y="4653136"/>
            <a:ext cx="165618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서린회계법인\CI등자료\서린회계법인_CI최종\국문로고타입상하조합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61312" y="1951058"/>
            <a:ext cx="1656184" cy="444156"/>
          </a:xfrm>
          <a:prstGeom prst="rect">
            <a:avLst/>
          </a:prstGeom>
          <a:noFill/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20" y="4653136"/>
            <a:ext cx="1656184" cy="50405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736" y="4653136"/>
            <a:ext cx="1656184" cy="50405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20" y="3284984"/>
            <a:ext cx="1652017" cy="504056"/>
          </a:xfrm>
          <a:prstGeom prst="rect">
            <a:avLst/>
          </a:prstGeom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301" y="4620570"/>
            <a:ext cx="1704206" cy="53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그림 24" descr="logo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68824" y="2034905"/>
            <a:ext cx="828092" cy="313975"/>
          </a:xfrm>
          <a:prstGeom prst="rect">
            <a:avLst/>
          </a:prstGeom>
        </p:spPr>
      </p:pic>
      <p:pic>
        <p:nvPicPr>
          <p:cNvPr id="28" name="그림 27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167" y="3284984"/>
            <a:ext cx="1680329" cy="485837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736" y="3284984"/>
            <a:ext cx="1656184" cy="504056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120" y="1976730"/>
            <a:ext cx="1652017" cy="44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008" y="3356992"/>
            <a:ext cx="936104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679" y="1988840"/>
            <a:ext cx="1665433" cy="39782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3605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54922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민자사업 관련 회계기준</a:t>
            </a:r>
            <a:endParaRPr lang="ko-KR" altLang="en-US" sz="16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2576736" y="3665059"/>
            <a:ext cx="66967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발표자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: 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윤진수 회계사 </a:t>
            </a:r>
            <a:endParaRPr lang="en-US" altLang="ko-KR" sz="2000" b="1" dirty="0" smtClean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eaLnBrk="1" hangingPunct="1"/>
            <a:r>
              <a:rPr lang="en-US" altLang="ko-KR" sz="2000" b="1" dirty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          (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회계법인 나무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)</a:t>
            </a: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496" y="9714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제</a:t>
            </a:r>
            <a:r>
              <a:rPr lang="en-US" altLang="ko-KR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1</a:t>
            </a:r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주제</a:t>
            </a:r>
            <a:endParaRPr lang="en-US" altLang="ko-KR" dirty="0" smtClean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056" y="3933056"/>
            <a:ext cx="1656184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2504728" y="939497"/>
            <a:ext cx="54922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2800" b="1" dirty="0" smtClean="0">
                <a:solidFill>
                  <a:srgbClr val="1F497D"/>
                </a:solidFill>
                <a:latin typeface="맑은 고딕"/>
                <a:ea typeface="맑은 고딕"/>
              </a:rPr>
              <a:t>◎ 민자사업 관련 부가가치세</a:t>
            </a:r>
            <a:endParaRPr lang="ko-KR" altLang="en-US" sz="16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2576736" y="3665059"/>
            <a:ext cx="66967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발표자 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: 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박덕재 회계사</a:t>
            </a:r>
            <a:endParaRPr lang="en-US" altLang="ko-KR" sz="2000" b="1" dirty="0" smtClean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  <a:p>
            <a:pPr eaLnBrk="1" hangingPunct="1"/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            (</a:t>
            </a:r>
            <a:r>
              <a:rPr lang="ko-KR" altLang="en-US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회계법인 새길</a:t>
            </a:r>
            <a:r>
              <a:rPr lang="en-US" altLang="ko-KR" sz="2000" b="1" dirty="0" smtClean="0">
                <a:solidFill>
                  <a:srgbClr val="1F497D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)</a:t>
            </a:r>
            <a:endParaRPr lang="en-US" altLang="ko-KR" sz="2000" b="1" dirty="0">
              <a:solidFill>
                <a:srgbClr val="1F497D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496" y="9714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제</a:t>
            </a:r>
            <a:r>
              <a:rPr lang="en-US" altLang="ko-KR" dirty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2</a:t>
            </a:r>
            <a:r>
              <a:rPr lang="ko-KR" altLang="en-US" dirty="0" smtClean="0">
                <a:solidFill>
                  <a:schemeClr val="bg1"/>
                </a:solidFill>
                <a:latin typeface="가는각진제목체" panose="02030600000101010101" pitchFamily="18" charset="-127"/>
                <a:ea typeface="가는각진제목체" panose="02030600000101010101" pitchFamily="18" charset="-127"/>
              </a:rPr>
              <a:t>주제</a:t>
            </a:r>
            <a:endParaRPr lang="en-US" altLang="ko-KR" dirty="0" smtClean="0">
              <a:solidFill>
                <a:schemeClr val="bg1"/>
              </a:solidFill>
              <a:latin typeface="가는각진제목체" panose="02030600000101010101" pitchFamily="18" charset="-127"/>
              <a:ea typeface="가는각진제목체" panose="02030600000101010101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879" y="3717032"/>
            <a:ext cx="22574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0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2_Office 테마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5172</TotalTime>
  <Words>555</Words>
  <Application>Microsoft Office PowerPoint</Application>
  <PresentationFormat>A4 용지(210x297mm)</PresentationFormat>
  <Paragraphs>186</Paragraphs>
  <Slides>13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9" baseType="lpstr">
      <vt:lpstr>굴림</vt:lpstr>
      <vt:lpstr>Arial</vt:lpstr>
      <vt:lpstr>맑은 고딕</vt:lpstr>
      <vt:lpstr>가는각진제목체</vt:lpstr>
      <vt:lpstr>Times New Roman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Your User Name</dc:creator>
  <cp:lastModifiedBy>정순철</cp:lastModifiedBy>
  <cp:revision>351</cp:revision>
  <cp:lastPrinted>2015-03-30T00:15:43Z</cp:lastPrinted>
  <dcterms:created xsi:type="dcterms:W3CDTF">2010-07-27T00:45:33Z</dcterms:created>
  <dcterms:modified xsi:type="dcterms:W3CDTF">2015-09-11T00:16:09Z</dcterms:modified>
</cp:coreProperties>
</file>