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webextensions/taskpanes.xml" ContentType="application/vnd.ms-office.webextensiontaskpanes+xml"/>
  <Override PartName="/ppt/webextensions/webextension1.xml" ContentType="application/vnd.ms-office.webextension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388" r:id="rId2"/>
    <p:sldId id="350" r:id="rId3"/>
    <p:sldId id="434" r:id="rId4"/>
    <p:sldId id="473" r:id="rId5"/>
    <p:sldId id="494" r:id="rId6"/>
    <p:sldId id="495" r:id="rId7"/>
    <p:sldId id="474" r:id="rId8"/>
    <p:sldId id="475" r:id="rId9"/>
    <p:sldId id="461" r:id="rId10"/>
    <p:sldId id="476" r:id="rId11"/>
    <p:sldId id="497" r:id="rId12"/>
    <p:sldId id="470" r:id="rId13"/>
    <p:sldId id="496" r:id="rId14"/>
    <p:sldId id="485" r:id="rId15"/>
    <p:sldId id="484" r:id="rId16"/>
    <p:sldId id="477" r:id="rId17"/>
    <p:sldId id="482" r:id="rId18"/>
    <p:sldId id="439" r:id="rId19"/>
    <p:sldId id="454" r:id="rId20"/>
    <p:sldId id="442" r:id="rId21"/>
    <p:sldId id="309" r:id="rId22"/>
  </p:sldIdLst>
  <p:sldSz cx="10693400" cy="7561263"/>
  <p:notesSz cx="6797675" cy="9928225"/>
  <p:defaultTextStyle>
    <a:defPPr>
      <a:defRPr lang="ko-KR"/>
    </a:defPPr>
    <a:lvl1pPr marL="0" algn="l" defTabSz="1042688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344" algn="l" defTabSz="1042688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2688" algn="l" defTabSz="1042688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032" algn="l" defTabSz="1042688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5376" algn="l" defTabSz="1042688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6719" algn="l" defTabSz="1042688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8064" algn="l" defTabSz="1042688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49408" algn="l" defTabSz="1042688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0751" algn="l" defTabSz="1042688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839" userDrawn="1">
          <p15:clr>
            <a:srgbClr val="A4A3A4"/>
          </p15:clr>
        </p15:guide>
        <p15:guide id="2" pos="3368" userDrawn="1">
          <p15:clr>
            <a:srgbClr val="A4A3A4"/>
          </p15:clr>
        </p15:guide>
        <p15:guide id="3" orient="horz" pos="159" userDrawn="1">
          <p15:clr>
            <a:srgbClr val="A4A3A4"/>
          </p15:clr>
        </p15:guide>
        <p15:guide id="4" orient="horz" pos="4513" userDrawn="1">
          <p15:clr>
            <a:srgbClr val="A4A3A4"/>
          </p15:clr>
        </p15:guide>
        <p15:guide id="5" pos="102" userDrawn="1">
          <p15:clr>
            <a:srgbClr val="A4A3A4"/>
          </p15:clr>
        </p15:guide>
        <p15:guide id="6" pos="658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  <p15:guide id="3" orient="horz" pos="3223">
          <p15:clr>
            <a:srgbClr val="A4A3A4"/>
          </p15:clr>
        </p15:guide>
        <p15:guide id="4" pos="223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BBFF"/>
    <a:srgbClr val="0099FF"/>
    <a:srgbClr val="005493"/>
    <a:srgbClr val="800000"/>
    <a:srgbClr val="FF9933"/>
    <a:srgbClr val="CCCCFF"/>
    <a:srgbClr val="003D86"/>
    <a:srgbClr val="580000"/>
    <a:srgbClr val="001F5B"/>
    <a:srgbClr val="D3E8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5758FB7-9AC5-4552-8A53-C91805E547FA}" styleName="테마 스타일 1 - 강조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381" autoAdjust="0"/>
    <p:restoredTop sz="95915" autoAdjust="0"/>
  </p:normalViewPr>
  <p:slideViewPr>
    <p:cSldViewPr snapToObjects="1" showGuides="1">
      <p:cViewPr varScale="1">
        <p:scale>
          <a:sx n="105" d="100"/>
          <a:sy n="105" d="100"/>
        </p:scale>
        <p:origin x="-192" y="-96"/>
      </p:cViewPr>
      <p:guideLst>
        <p:guide orient="horz" pos="839"/>
        <p:guide orient="horz" pos="159"/>
        <p:guide orient="horz" pos="4513"/>
        <p:guide pos="3368"/>
        <p:guide pos="102"/>
        <p:guide pos="658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78" d="100"/>
          <a:sy n="78" d="100"/>
        </p:scale>
        <p:origin x="-4002" y="-84"/>
      </p:cViewPr>
      <p:guideLst>
        <p:guide orient="horz" pos="3032"/>
        <p:guide orient="horz" pos="3127"/>
        <p:guide pos="2049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2087DD-D8DD-4950-95E1-E7A40F71BDF9}" type="datetimeFigureOut">
              <a:rPr lang="ko-KR" altLang="en-US" smtClean="0"/>
              <a:pPr/>
              <a:t>2017-10-30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20D9E0-CEDD-4581-86BE-2351D672CCE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20353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412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6" y="1"/>
            <a:ext cx="2945659" cy="496412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r">
              <a:defRPr sz="1200"/>
            </a:lvl1pPr>
          </a:lstStyle>
          <a:p>
            <a:fld id="{13EE197C-9D31-42DE-B43D-C72F2FD23858}" type="datetimeFigureOut">
              <a:rPr lang="ko-KR" altLang="en-US" smtClean="0"/>
              <a:pPr/>
              <a:t>2017-10-30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6125"/>
            <a:ext cx="526097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6" rIns="91433" bIns="45716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909"/>
            <a:ext cx="5438140" cy="4467701"/>
          </a:xfrm>
          <a:prstGeom prst="rect">
            <a:avLst/>
          </a:prstGeom>
        </p:spPr>
        <p:txBody>
          <a:bodyPr vert="horz" lIns="91433" tIns="45716" rIns="91433" bIns="45716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9430092"/>
            <a:ext cx="2945659" cy="496412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6" y="9430092"/>
            <a:ext cx="2945659" cy="496412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r">
              <a:defRPr sz="1200"/>
            </a:lvl1pPr>
          </a:lstStyle>
          <a:p>
            <a:fld id="{E6E811C9-9E41-4828-9BB2-5A448526E4A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5711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2688" rtl="0" eaLnBrk="1" latinLnBrk="1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344" algn="l" defTabSz="1042688" rtl="0" eaLnBrk="1" latinLnBrk="1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2688" algn="l" defTabSz="1042688" rtl="0" eaLnBrk="1" latinLnBrk="1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032" algn="l" defTabSz="1042688" rtl="0" eaLnBrk="1" latinLnBrk="1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5376" algn="l" defTabSz="1042688" rtl="0" eaLnBrk="1" latinLnBrk="1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6719" algn="l" defTabSz="1042688" rtl="0" eaLnBrk="1" latinLnBrk="1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8064" algn="l" defTabSz="1042688" rtl="0" eaLnBrk="1" latinLnBrk="1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49408" algn="l" defTabSz="1042688" rtl="0" eaLnBrk="1" latinLnBrk="1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0751" algn="l" defTabSz="1042688" rtl="0" eaLnBrk="1" latinLnBrk="1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811C9-9E41-4828-9BB2-5A448526E4A3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48542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811C9-9E41-4828-9BB2-5A448526E4A3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48542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811C9-9E41-4828-9BB2-5A448526E4A3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48542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811C9-9E41-4828-9BB2-5A448526E4A3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48542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811C9-9E41-4828-9BB2-5A448526E4A3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48542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811C9-9E41-4828-9BB2-5A448526E4A3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48542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811C9-9E41-4828-9BB2-5A448526E4A3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4854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005777">
              <a:defRPr/>
            </a:pPr>
            <a:r>
              <a:rPr lang="en-US" altLang="ko-KR" sz="1200" dirty="0"/>
              <a:t>CERIK </a:t>
            </a:r>
            <a:r>
              <a:rPr lang="ko-KR" altLang="en-US" sz="1200" dirty="0"/>
              <a:t>보고서 </a:t>
            </a:r>
            <a:r>
              <a:rPr lang="en-US" altLang="ko-KR" sz="1200" dirty="0"/>
              <a:t>’SOC </a:t>
            </a:r>
            <a:r>
              <a:rPr lang="ko-KR" altLang="en-US" sz="1200" dirty="0"/>
              <a:t>예산 감소가 국내 경제에 미치는 파급효과 및 정책과제</a:t>
            </a:r>
            <a:r>
              <a:rPr lang="en-US" altLang="ko-KR" sz="1200" dirty="0"/>
              <a:t>’ (</a:t>
            </a:r>
            <a:r>
              <a:rPr lang="ko-KR" altLang="en-US" sz="1200" dirty="0"/>
              <a:t>박수진</a:t>
            </a:r>
            <a:r>
              <a:rPr lang="en-US" altLang="ko-KR" sz="1200" dirty="0"/>
              <a:t>, 2017)</a:t>
            </a:r>
            <a:r>
              <a:rPr lang="ko-KR" altLang="en-US" sz="1200" dirty="0"/>
              <a:t>은 </a:t>
            </a:r>
            <a:r>
              <a:rPr lang="en-US" altLang="ko-KR" sz="1200" dirty="0"/>
              <a:t>2017</a:t>
            </a:r>
            <a:r>
              <a:rPr lang="ko-KR" altLang="en-US" sz="1200" dirty="0"/>
              <a:t>년부터 </a:t>
            </a:r>
            <a:r>
              <a:rPr lang="en-US" altLang="ko-KR" sz="1200" dirty="0"/>
              <a:t>2021</a:t>
            </a:r>
            <a:r>
              <a:rPr lang="ko-KR" altLang="en-US" sz="1200" dirty="0"/>
              <a:t>년까지 적정 </a:t>
            </a:r>
            <a:r>
              <a:rPr lang="en-US" altLang="ko-KR" sz="1200" dirty="0"/>
              <a:t>SOC </a:t>
            </a:r>
            <a:r>
              <a:rPr lang="ko-KR" altLang="en-US" sz="1200" dirty="0"/>
              <a:t>투자수준은 </a:t>
            </a:r>
            <a:r>
              <a:rPr lang="en-US" altLang="ko-KR" sz="1200" dirty="0"/>
              <a:t>GDP</a:t>
            </a:r>
            <a:r>
              <a:rPr lang="ko-KR" altLang="en-US" sz="1200" dirty="0"/>
              <a:t>의 </a:t>
            </a:r>
            <a:r>
              <a:rPr lang="en-US" altLang="ko-KR" sz="1200" dirty="0"/>
              <a:t>2.58%</a:t>
            </a:r>
            <a:r>
              <a:rPr lang="ko-KR" altLang="en-US" sz="1200" dirty="0"/>
              <a:t>에서 </a:t>
            </a:r>
            <a:r>
              <a:rPr lang="en-US" altLang="ko-KR" sz="1200" dirty="0"/>
              <a:t>2.69%</a:t>
            </a:r>
            <a:r>
              <a:rPr lang="ko-KR" altLang="en-US" sz="1200" dirty="0"/>
              <a:t>의 범위로 추정 되었고</a:t>
            </a:r>
            <a:r>
              <a:rPr lang="en-US" altLang="ko-KR" sz="1200" dirty="0"/>
              <a:t>, </a:t>
            </a:r>
            <a:r>
              <a:rPr lang="ko-KR" altLang="en-US" sz="1200" dirty="0"/>
              <a:t>우리 </a:t>
            </a:r>
            <a:r>
              <a:rPr lang="en-US" altLang="ko-KR" sz="1200" dirty="0"/>
              <a:t>SOC </a:t>
            </a:r>
            <a:r>
              <a:rPr lang="ko-KR" altLang="en-US" sz="1200" dirty="0"/>
              <a:t>예산은 적정 </a:t>
            </a:r>
            <a:r>
              <a:rPr lang="en-US" altLang="ko-KR" sz="1200" dirty="0"/>
              <a:t>SOC </a:t>
            </a:r>
            <a:r>
              <a:rPr lang="ko-KR" altLang="en-US" sz="1200" dirty="0"/>
              <a:t>투자규모 추정치의 하한인 </a:t>
            </a:r>
            <a:r>
              <a:rPr lang="en-US" altLang="ko-KR" sz="1200" dirty="0"/>
              <a:t>2.58%</a:t>
            </a:r>
            <a:r>
              <a:rPr lang="ko-KR" altLang="en-US" sz="1200" dirty="0"/>
              <a:t>에도 지속적으로 미치지 못할 것으로 예상됨</a:t>
            </a:r>
            <a:r>
              <a:rPr lang="en-US" altLang="ko-KR" sz="1200" dirty="0"/>
              <a:t>. </a:t>
            </a:r>
            <a:endParaRPr lang="ko-KR" altLang="en-US" sz="1200" dirty="0"/>
          </a:p>
          <a:p>
            <a:endParaRPr lang="en-US" altLang="ko-KR" sz="1200" dirty="0"/>
          </a:p>
          <a:p>
            <a:pPr defTabSz="1005777">
              <a:defRPr/>
            </a:pPr>
            <a:r>
              <a:rPr lang="en-US" altLang="ko-KR" sz="1200" dirty="0"/>
              <a:t>- </a:t>
            </a:r>
            <a:r>
              <a:rPr lang="ko-KR" altLang="en-US" sz="1200" dirty="0"/>
              <a:t>경제성장률은 최근 경제상황을 반영하여 </a:t>
            </a:r>
            <a:r>
              <a:rPr lang="en-US" altLang="ko-KR" sz="1200" dirty="0"/>
              <a:t>2.5~2.8%</a:t>
            </a:r>
            <a:r>
              <a:rPr lang="ko-KR" altLang="en-US" sz="1200" dirty="0"/>
              <a:t>의 범위로 설정하였고</a:t>
            </a:r>
            <a:r>
              <a:rPr lang="en-US" altLang="ko-KR" sz="1200" dirty="0"/>
              <a:t>, </a:t>
            </a:r>
            <a:r>
              <a:rPr lang="ko-KR" altLang="en-US" sz="1200" dirty="0"/>
              <a:t>물가상승률은 한국은행 통화정책방향</a:t>
            </a:r>
            <a:r>
              <a:rPr lang="en-US" altLang="ko-KR" sz="1200" dirty="0"/>
              <a:t>(2017.8)</a:t>
            </a:r>
            <a:r>
              <a:rPr lang="ko-KR" altLang="en-US" sz="1200" dirty="0"/>
              <a:t>을 반영하여 </a:t>
            </a:r>
            <a:r>
              <a:rPr lang="en-US" altLang="ko-KR" sz="1200" dirty="0"/>
              <a:t>1.9%</a:t>
            </a:r>
            <a:r>
              <a:rPr lang="ko-KR" altLang="en-US" sz="1200" dirty="0"/>
              <a:t>를</a:t>
            </a:r>
            <a:r>
              <a:rPr lang="en-US" altLang="ko-KR" sz="1200" dirty="0"/>
              <a:t>, SOC</a:t>
            </a:r>
            <a:r>
              <a:rPr lang="ko-KR" altLang="en-US" sz="1200" dirty="0"/>
              <a:t>자산의 평균 상각률은 </a:t>
            </a:r>
            <a:r>
              <a:rPr lang="en-US" altLang="ko-KR" sz="1200" dirty="0"/>
              <a:t>2.0%</a:t>
            </a:r>
            <a:r>
              <a:rPr lang="ko-KR" altLang="en-US" sz="1200" dirty="0"/>
              <a:t>를 적용함</a:t>
            </a:r>
            <a:r>
              <a:rPr lang="en-US" altLang="ko-KR" sz="1200" dirty="0"/>
              <a:t>.</a:t>
            </a:r>
            <a:endParaRPr lang="ko-KR" altLang="en-US" sz="1200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811C9-9E41-4828-9BB2-5A448526E4A3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979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005777">
              <a:defRPr/>
            </a:pPr>
            <a:r>
              <a:rPr lang="en-US" altLang="ko-KR" sz="1200" dirty="0"/>
              <a:t>CERIK </a:t>
            </a:r>
            <a:r>
              <a:rPr lang="ko-KR" altLang="en-US" sz="1200" dirty="0"/>
              <a:t>보고서 </a:t>
            </a:r>
            <a:r>
              <a:rPr lang="en-US" altLang="ko-KR" sz="1200" dirty="0"/>
              <a:t>’SOC </a:t>
            </a:r>
            <a:r>
              <a:rPr lang="ko-KR" altLang="en-US" sz="1200" dirty="0"/>
              <a:t>예산 감소가 국내 경제에 미치는 파급효과 및 정책과제</a:t>
            </a:r>
            <a:r>
              <a:rPr lang="en-US" altLang="ko-KR" sz="1200" dirty="0"/>
              <a:t>’ (</a:t>
            </a:r>
            <a:r>
              <a:rPr lang="ko-KR" altLang="en-US" sz="1200" dirty="0"/>
              <a:t>박수진</a:t>
            </a:r>
            <a:r>
              <a:rPr lang="en-US" altLang="ko-KR" sz="1200" dirty="0"/>
              <a:t>, 2017)</a:t>
            </a:r>
            <a:r>
              <a:rPr lang="ko-KR" altLang="en-US" sz="1200" dirty="0"/>
              <a:t>은 </a:t>
            </a:r>
            <a:r>
              <a:rPr lang="en-US" altLang="ko-KR" sz="1200" dirty="0"/>
              <a:t>2017</a:t>
            </a:r>
            <a:r>
              <a:rPr lang="ko-KR" altLang="en-US" sz="1200" dirty="0"/>
              <a:t>년부터 </a:t>
            </a:r>
            <a:r>
              <a:rPr lang="en-US" altLang="ko-KR" sz="1200" dirty="0"/>
              <a:t>2021</a:t>
            </a:r>
            <a:r>
              <a:rPr lang="ko-KR" altLang="en-US" sz="1200" dirty="0"/>
              <a:t>년까지 적정 </a:t>
            </a:r>
            <a:r>
              <a:rPr lang="en-US" altLang="ko-KR" sz="1200" dirty="0"/>
              <a:t>SOC </a:t>
            </a:r>
            <a:r>
              <a:rPr lang="ko-KR" altLang="en-US" sz="1200" dirty="0"/>
              <a:t>투자수준은 </a:t>
            </a:r>
            <a:r>
              <a:rPr lang="en-US" altLang="ko-KR" sz="1200" dirty="0"/>
              <a:t>GDP</a:t>
            </a:r>
            <a:r>
              <a:rPr lang="ko-KR" altLang="en-US" sz="1200" dirty="0"/>
              <a:t>의 </a:t>
            </a:r>
            <a:r>
              <a:rPr lang="en-US" altLang="ko-KR" sz="1200" dirty="0"/>
              <a:t>2.58%</a:t>
            </a:r>
            <a:r>
              <a:rPr lang="ko-KR" altLang="en-US" sz="1200" dirty="0"/>
              <a:t>에서 </a:t>
            </a:r>
            <a:r>
              <a:rPr lang="en-US" altLang="ko-KR" sz="1200" dirty="0"/>
              <a:t>2.69%</a:t>
            </a:r>
            <a:r>
              <a:rPr lang="ko-KR" altLang="en-US" sz="1200" dirty="0"/>
              <a:t>의 범위로 추정 되었고</a:t>
            </a:r>
            <a:r>
              <a:rPr lang="en-US" altLang="ko-KR" sz="1200" dirty="0"/>
              <a:t>, </a:t>
            </a:r>
            <a:r>
              <a:rPr lang="ko-KR" altLang="en-US" sz="1200" dirty="0"/>
              <a:t>우리 </a:t>
            </a:r>
            <a:r>
              <a:rPr lang="en-US" altLang="ko-KR" sz="1200" dirty="0"/>
              <a:t>SOC </a:t>
            </a:r>
            <a:r>
              <a:rPr lang="ko-KR" altLang="en-US" sz="1200" dirty="0"/>
              <a:t>예산은 적정 </a:t>
            </a:r>
            <a:r>
              <a:rPr lang="en-US" altLang="ko-KR" sz="1200" dirty="0"/>
              <a:t>SOC </a:t>
            </a:r>
            <a:r>
              <a:rPr lang="ko-KR" altLang="en-US" sz="1200" dirty="0"/>
              <a:t>투자규모 추정치의 하한인 </a:t>
            </a:r>
            <a:r>
              <a:rPr lang="en-US" altLang="ko-KR" sz="1200" dirty="0"/>
              <a:t>2.58%</a:t>
            </a:r>
            <a:r>
              <a:rPr lang="ko-KR" altLang="en-US" sz="1200" dirty="0"/>
              <a:t>에도 지속적으로 미치지 못할 것으로 예상됨</a:t>
            </a:r>
            <a:r>
              <a:rPr lang="en-US" altLang="ko-KR" sz="1200" dirty="0"/>
              <a:t>. </a:t>
            </a:r>
            <a:endParaRPr lang="ko-KR" altLang="en-US" sz="1200" dirty="0"/>
          </a:p>
          <a:p>
            <a:endParaRPr lang="en-US" altLang="ko-KR" sz="1200" dirty="0"/>
          </a:p>
          <a:p>
            <a:pPr defTabSz="1005777">
              <a:defRPr/>
            </a:pPr>
            <a:r>
              <a:rPr lang="en-US" altLang="ko-KR" sz="1200" dirty="0"/>
              <a:t>- </a:t>
            </a:r>
            <a:r>
              <a:rPr lang="ko-KR" altLang="en-US" sz="1200" dirty="0"/>
              <a:t>경제성장률은 최근 경제상황을 반영하여 </a:t>
            </a:r>
            <a:r>
              <a:rPr lang="en-US" altLang="ko-KR" sz="1200" dirty="0"/>
              <a:t>2.5~2.8%</a:t>
            </a:r>
            <a:r>
              <a:rPr lang="ko-KR" altLang="en-US" sz="1200" dirty="0"/>
              <a:t>의 범위로 설정하였고</a:t>
            </a:r>
            <a:r>
              <a:rPr lang="en-US" altLang="ko-KR" sz="1200" dirty="0"/>
              <a:t>, </a:t>
            </a:r>
            <a:r>
              <a:rPr lang="ko-KR" altLang="en-US" sz="1200" dirty="0"/>
              <a:t>물가상승률은 한국은행 통화정책방향</a:t>
            </a:r>
            <a:r>
              <a:rPr lang="en-US" altLang="ko-KR" sz="1200" dirty="0"/>
              <a:t>(2017.8)</a:t>
            </a:r>
            <a:r>
              <a:rPr lang="ko-KR" altLang="en-US" sz="1200" dirty="0"/>
              <a:t>을 반영하여 </a:t>
            </a:r>
            <a:r>
              <a:rPr lang="en-US" altLang="ko-KR" sz="1200" dirty="0"/>
              <a:t>1.9%</a:t>
            </a:r>
            <a:r>
              <a:rPr lang="ko-KR" altLang="en-US" sz="1200" dirty="0"/>
              <a:t>를</a:t>
            </a:r>
            <a:r>
              <a:rPr lang="en-US" altLang="ko-KR" sz="1200" dirty="0"/>
              <a:t>, SOC</a:t>
            </a:r>
            <a:r>
              <a:rPr lang="ko-KR" altLang="en-US" sz="1200" dirty="0"/>
              <a:t>자산의 평균 상각률은 </a:t>
            </a:r>
            <a:r>
              <a:rPr lang="en-US" altLang="ko-KR" sz="1200" dirty="0"/>
              <a:t>2.0%</a:t>
            </a:r>
            <a:r>
              <a:rPr lang="ko-KR" altLang="en-US" sz="1200" dirty="0"/>
              <a:t>를 적용함</a:t>
            </a:r>
            <a:r>
              <a:rPr lang="en-US" altLang="ko-KR" sz="1200" dirty="0"/>
              <a:t>.</a:t>
            </a:r>
            <a:endParaRPr lang="ko-KR" altLang="en-US" sz="1200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811C9-9E41-4828-9BB2-5A448526E4A3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8739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811C9-9E41-4828-9BB2-5A448526E4A3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48542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811C9-9E41-4828-9BB2-5A448526E4A3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48542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005777">
              <a:defRPr/>
            </a:pPr>
            <a:r>
              <a:rPr lang="en-US" altLang="ko-KR" sz="1200" dirty="0"/>
              <a:t>CERIK </a:t>
            </a:r>
            <a:r>
              <a:rPr lang="ko-KR" altLang="en-US" sz="1200" dirty="0"/>
              <a:t>보고서 </a:t>
            </a:r>
            <a:r>
              <a:rPr lang="en-US" altLang="ko-KR" sz="1200" dirty="0"/>
              <a:t>’SOC </a:t>
            </a:r>
            <a:r>
              <a:rPr lang="ko-KR" altLang="en-US" sz="1200" dirty="0"/>
              <a:t>예산 감소가 국내 경제에 미치는 파급효과 및 정책과제</a:t>
            </a:r>
            <a:r>
              <a:rPr lang="en-US" altLang="ko-KR" sz="1200" dirty="0"/>
              <a:t>’ (</a:t>
            </a:r>
            <a:r>
              <a:rPr lang="ko-KR" altLang="en-US" sz="1200" dirty="0"/>
              <a:t>박수진</a:t>
            </a:r>
            <a:r>
              <a:rPr lang="en-US" altLang="ko-KR" sz="1200" dirty="0"/>
              <a:t>, 2017)</a:t>
            </a:r>
            <a:r>
              <a:rPr lang="ko-KR" altLang="en-US" sz="1200" dirty="0"/>
              <a:t>은 </a:t>
            </a:r>
            <a:r>
              <a:rPr lang="en-US" altLang="ko-KR" sz="1200" dirty="0"/>
              <a:t>2017</a:t>
            </a:r>
            <a:r>
              <a:rPr lang="ko-KR" altLang="en-US" sz="1200" dirty="0"/>
              <a:t>년부터 </a:t>
            </a:r>
            <a:r>
              <a:rPr lang="en-US" altLang="ko-KR" sz="1200" dirty="0"/>
              <a:t>2021</a:t>
            </a:r>
            <a:r>
              <a:rPr lang="ko-KR" altLang="en-US" sz="1200" dirty="0"/>
              <a:t>년까지 적정 </a:t>
            </a:r>
            <a:r>
              <a:rPr lang="en-US" altLang="ko-KR" sz="1200" dirty="0"/>
              <a:t>SOC </a:t>
            </a:r>
            <a:r>
              <a:rPr lang="ko-KR" altLang="en-US" sz="1200" dirty="0"/>
              <a:t>투자수준은 </a:t>
            </a:r>
            <a:r>
              <a:rPr lang="en-US" altLang="ko-KR" sz="1200" dirty="0"/>
              <a:t>GDP</a:t>
            </a:r>
            <a:r>
              <a:rPr lang="ko-KR" altLang="en-US" sz="1200" dirty="0"/>
              <a:t>의 </a:t>
            </a:r>
            <a:r>
              <a:rPr lang="en-US" altLang="ko-KR" sz="1200" dirty="0"/>
              <a:t>2.58%</a:t>
            </a:r>
            <a:r>
              <a:rPr lang="ko-KR" altLang="en-US" sz="1200" dirty="0"/>
              <a:t>에서 </a:t>
            </a:r>
            <a:r>
              <a:rPr lang="en-US" altLang="ko-KR" sz="1200" dirty="0"/>
              <a:t>2.69%</a:t>
            </a:r>
            <a:r>
              <a:rPr lang="ko-KR" altLang="en-US" sz="1200" dirty="0"/>
              <a:t>의 범위로 추정 되었고</a:t>
            </a:r>
            <a:r>
              <a:rPr lang="en-US" altLang="ko-KR" sz="1200" dirty="0"/>
              <a:t>, </a:t>
            </a:r>
            <a:r>
              <a:rPr lang="ko-KR" altLang="en-US" sz="1200" dirty="0"/>
              <a:t>우리 </a:t>
            </a:r>
            <a:r>
              <a:rPr lang="en-US" altLang="ko-KR" sz="1200" dirty="0"/>
              <a:t>SOC </a:t>
            </a:r>
            <a:r>
              <a:rPr lang="ko-KR" altLang="en-US" sz="1200" dirty="0"/>
              <a:t>예산은 적정 </a:t>
            </a:r>
            <a:r>
              <a:rPr lang="en-US" altLang="ko-KR" sz="1200" dirty="0"/>
              <a:t>SOC </a:t>
            </a:r>
            <a:r>
              <a:rPr lang="ko-KR" altLang="en-US" sz="1200" dirty="0"/>
              <a:t>투자규모 추정치의 하한인 </a:t>
            </a:r>
            <a:r>
              <a:rPr lang="en-US" altLang="ko-KR" sz="1200" dirty="0"/>
              <a:t>2.58%</a:t>
            </a:r>
            <a:r>
              <a:rPr lang="ko-KR" altLang="en-US" sz="1200" dirty="0"/>
              <a:t>에도 지속적으로 미치지 못할 것으로 예상됨</a:t>
            </a:r>
            <a:r>
              <a:rPr lang="en-US" altLang="ko-KR" sz="1200" dirty="0"/>
              <a:t>. </a:t>
            </a:r>
            <a:endParaRPr lang="ko-KR" altLang="en-US" sz="1200" dirty="0"/>
          </a:p>
          <a:p>
            <a:endParaRPr lang="en-US" altLang="ko-KR" sz="1200" dirty="0"/>
          </a:p>
          <a:p>
            <a:pPr defTabSz="1005777">
              <a:defRPr/>
            </a:pPr>
            <a:r>
              <a:rPr lang="en-US" altLang="ko-KR" sz="1200" dirty="0"/>
              <a:t>- </a:t>
            </a:r>
            <a:r>
              <a:rPr lang="ko-KR" altLang="en-US" sz="1200" dirty="0"/>
              <a:t>경제성장률은 최근 경제상황을 반영하여 </a:t>
            </a:r>
            <a:r>
              <a:rPr lang="en-US" altLang="ko-KR" sz="1200" dirty="0"/>
              <a:t>2.5~2.8%</a:t>
            </a:r>
            <a:r>
              <a:rPr lang="ko-KR" altLang="en-US" sz="1200" dirty="0"/>
              <a:t>의 범위로 설정하였고</a:t>
            </a:r>
            <a:r>
              <a:rPr lang="en-US" altLang="ko-KR" sz="1200" dirty="0"/>
              <a:t>, </a:t>
            </a:r>
            <a:r>
              <a:rPr lang="ko-KR" altLang="en-US" sz="1200" dirty="0"/>
              <a:t>물가상승률은 한국은행 통화정책방향</a:t>
            </a:r>
            <a:r>
              <a:rPr lang="en-US" altLang="ko-KR" sz="1200" dirty="0"/>
              <a:t>(2017.8)</a:t>
            </a:r>
            <a:r>
              <a:rPr lang="ko-KR" altLang="en-US" sz="1200" dirty="0"/>
              <a:t>을 반영하여 </a:t>
            </a:r>
            <a:r>
              <a:rPr lang="en-US" altLang="ko-KR" sz="1200" dirty="0"/>
              <a:t>1.9%</a:t>
            </a:r>
            <a:r>
              <a:rPr lang="ko-KR" altLang="en-US" sz="1200" dirty="0"/>
              <a:t>를</a:t>
            </a:r>
            <a:r>
              <a:rPr lang="en-US" altLang="ko-KR" sz="1200" dirty="0"/>
              <a:t>, SOC</a:t>
            </a:r>
            <a:r>
              <a:rPr lang="ko-KR" altLang="en-US" sz="1200" dirty="0"/>
              <a:t>자산의 평균 상각률은 </a:t>
            </a:r>
            <a:r>
              <a:rPr lang="en-US" altLang="ko-KR" sz="1200" dirty="0"/>
              <a:t>2.0%</a:t>
            </a:r>
            <a:r>
              <a:rPr lang="ko-KR" altLang="en-US" sz="1200" dirty="0"/>
              <a:t>를 적용함</a:t>
            </a:r>
            <a:r>
              <a:rPr lang="en-US" altLang="ko-KR" sz="1200" dirty="0"/>
              <a:t>.</a:t>
            </a:r>
            <a:endParaRPr lang="ko-KR" altLang="en-US" sz="1200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811C9-9E41-4828-9BB2-5A448526E4A3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4854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811C9-9E41-4828-9BB2-5A448526E4A3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48542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811C9-9E41-4828-9BB2-5A448526E4A3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05796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811C9-9E41-4828-9BB2-5A448526E4A3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165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6829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6990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 descr="배경.png"/>
          <p:cNvPicPr>
            <a:picLocks/>
          </p:cNvPicPr>
          <p:nvPr userDrawn="1"/>
        </p:nvPicPr>
        <p:blipFill>
          <a:blip r:embed="rId4" cstate="print">
            <a:lum bright="3000"/>
          </a:blip>
          <a:srcRect l="705" t="15356" r="1021" b="9397"/>
          <a:stretch>
            <a:fillRect/>
          </a:stretch>
        </p:blipFill>
        <p:spPr>
          <a:xfrm>
            <a:off x="0" y="0"/>
            <a:ext cx="10693400" cy="7560000"/>
          </a:xfrm>
          <a:prstGeom prst="rect">
            <a:avLst/>
          </a:prstGeom>
        </p:spPr>
      </p:pic>
      <p:sp>
        <p:nvSpPr>
          <p:cNvPr id="7" name="한쪽 모서리가 둥근 사각형 6"/>
          <p:cNvSpPr/>
          <p:nvPr userDrawn="1"/>
        </p:nvSpPr>
        <p:spPr>
          <a:xfrm flipV="1">
            <a:off x="0" y="0"/>
            <a:ext cx="10693400" cy="864000"/>
          </a:xfrm>
          <a:prstGeom prst="round1Rect">
            <a:avLst>
              <a:gd name="adj" fmla="val 0"/>
            </a:avLst>
          </a:prstGeom>
          <a:gradFill flip="none" rotWithShape="1">
            <a:gsLst>
              <a:gs pos="12000">
                <a:schemeClr val="accent1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10800000" scaled="1"/>
            <a:tileRect/>
          </a:gradFill>
          <a:ln w="9525">
            <a:noFill/>
          </a:ln>
          <a:effectLst/>
          <a:scene3d>
            <a:camera prst="orthographicFront"/>
            <a:lightRig rig="glow" dir="t"/>
          </a:scene3d>
          <a:sp3d prstMaterial="softEdge">
            <a:bevelB w="10795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3d>
              <a:bevelT w="1270" h="1270"/>
            </a:sp3d>
          </a:bodyPr>
          <a:lstStyle/>
          <a:p>
            <a:pPr algn="ctr" defTabSz="914400">
              <a:defRPr/>
            </a:pPr>
            <a:endParaRPr lang="ko-KR" altLang="en-US" sz="18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851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ctr" defTabSz="1042688" rtl="0" eaLnBrk="1" latinLnBrk="1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007" indent="-391007" algn="l" defTabSz="1042688" rtl="0" eaLnBrk="1" latinLnBrk="1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184" indent="-325841" algn="l" defTabSz="1042688" rtl="0" eaLnBrk="1" latinLnBrk="1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360" indent="-260672" algn="l" defTabSz="1042688" rtl="0" eaLnBrk="1" latinLnBrk="1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4704" indent="-260672" algn="l" defTabSz="1042688" rtl="0" eaLnBrk="1" latinLnBrk="1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048" indent="-260672" algn="l" defTabSz="1042688" rtl="0" eaLnBrk="1" latinLnBrk="1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7392" indent="-260672" algn="l" defTabSz="1042688" rtl="0" eaLnBrk="1" latinLnBrk="1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8735" indent="-260672" algn="l" defTabSz="1042688" rtl="0" eaLnBrk="1" latinLnBrk="1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0080" indent="-260672" algn="l" defTabSz="1042688" rtl="0" eaLnBrk="1" latinLnBrk="1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1424" indent="-260672" algn="l" defTabSz="1042688" rtl="0" eaLnBrk="1" latinLnBrk="1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042688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344" algn="l" defTabSz="1042688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688" algn="l" defTabSz="1042688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032" algn="l" defTabSz="1042688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5376" algn="l" defTabSz="1042688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6719" algn="l" defTabSz="1042688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8064" algn="l" defTabSz="1042688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9408" algn="l" defTabSz="1042688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0751" algn="l" defTabSz="1042688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tiff"/><Relationship Id="rId4" Type="http://schemas.openxmlformats.org/officeDocument/2006/relationships/image" Target="../media/image27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iff"/><Relationship Id="rId2" Type="http://schemas.openxmlformats.org/officeDocument/2006/relationships/image" Target="../media/image39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 descr="경영전락회의_표지.png"/>
          <p:cNvPicPr>
            <a:picLocks noChangeAspect="1"/>
          </p:cNvPicPr>
          <p:nvPr/>
        </p:nvPicPr>
        <p:blipFill>
          <a:blip r:embed="rId2" cstate="print"/>
          <a:srcRect l="24335" t="22468" r="8356" b="33487"/>
          <a:stretch>
            <a:fillRect/>
          </a:stretch>
        </p:blipFill>
        <p:spPr>
          <a:xfrm>
            <a:off x="0" y="-1"/>
            <a:ext cx="10718800" cy="7585717"/>
          </a:xfrm>
          <a:prstGeom prst="rect">
            <a:avLst/>
          </a:prstGeom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038920" y="2052439"/>
            <a:ext cx="8640960" cy="1440160"/>
          </a:xfrm>
          <a:prstGeom prst="rect">
            <a:avLst/>
          </a:prstGeom>
          <a:noFill/>
        </p:spPr>
        <p:txBody>
          <a:bodyPr wrap="square" lIns="0" tIns="0" rIns="0" bIns="0" anchor="t" anchorCtr="0">
            <a:no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0" h="63500"/>
              <a:contourClr>
                <a:schemeClr val="bg1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SzPct val="100000"/>
              <a:defRPr/>
            </a:pPr>
            <a:r>
              <a:rPr lang="ko-KR" altLang="en-US" sz="3600" b="1" spc="-15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국내</a:t>
            </a:r>
            <a:r>
              <a:rPr lang="ko-KR" altLang="en-US" sz="3600" b="1" spc="-150" dirty="0" smtClean="0">
                <a:solidFill>
                  <a:schemeClr val="bg1"/>
                </a:solidFill>
                <a:latin typeface="맑은 고딕"/>
                <a:ea typeface="맑은 고딕"/>
                <a:cs typeface="Tahoma" pitchFamily="34" charset="0"/>
              </a:rPr>
              <a:t>∙</a:t>
            </a:r>
            <a:r>
              <a:rPr lang="ko-KR" altLang="en-US" sz="3600" b="1" spc="-15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외 인프라 투자정책과 시사점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/>
            </a:r>
            <a:br>
              <a:rPr lang="ko-KR" altLang="en-US" sz="2400" b="1" spc="-15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</a:br>
            <a:r>
              <a:rPr lang="ko-KR" altLang="en-US" sz="2400" b="1" spc="-50" dirty="0" smtClean="0">
                <a:solidFill>
                  <a:srgbClr val="10BBFF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成長動力 확보를 위한 持續的인 投資政策의 필요성  </a:t>
            </a:r>
            <a:endParaRPr lang="en-US" altLang="ko-KR" b="1" spc="-50" dirty="0">
              <a:solidFill>
                <a:srgbClr val="10BBFF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</p:txBody>
      </p:sp>
      <p:sp>
        <p:nvSpPr>
          <p:cNvPr id="8" name="[입력란_세부사항 (노랑색)"/>
          <p:cNvSpPr txBox="1"/>
          <p:nvPr/>
        </p:nvSpPr>
        <p:spPr>
          <a:xfrm>
            <a:off x="1038920" y="4944372"/>
            <a:ext cx="2016224" cy="7755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800" b="1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ea typeface="바른돋움OTFPro 3" pitchFamily="50" charset="-127"/>
              </a:rPr>
              <a:t>2017. </a:t>
            </a:r>
            <a:r>
              <a:rPr lang="en-US" altLang="ko-KR" sz="1800" b="1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ea typeface="바른돋움OTFPro 3" pitchFamily="50" charset="-127"/>
              </a:rPr>
              <a:t>11. 7</a:t>
            </a:r>
            <a:endParaRPr lang="en-US" altLang="ko-KR" sz="1800" b="1" dirty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bg1"/>
              </a:solidFill>
              <a:ea typeface="바른돋움OTFPro 3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b="1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ea typeface="바른돋움OTFPro 3" pitchFamily="50" charset="-127"/>
              </a:rPr>
              <a:t>박수진  연구위원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47153" y="6732959"/>
            <a:ext cx="2884123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rgbClr val="D3E8F1"/>
                </a:solidFill>
                <a:latin typeface="Georgia" panose="02040502050405020303" pitchFamily="18" charset="0"/>
              </a:rPr>
              <a:t>CERIK</a:t>
            </a:r>
          </a:p>
          <a:p>
            <a:endParaRPr lang="en-US" altLang="ko-KR" sz="400" dirty="0">
              <a:solidFill>
                <a:srgbClr val="D3E8F1"/>
              </a:solidFill>
            </a:endParaRPr>
          </a:p>
          <a:p>
            <a:r>
              <a:rPr lang="en-US" altLang="ko-KR" sz="900" dirty="0" smtClean="0">
                <a:solidFill>
                  <a:srgbClr val="D3E8F1"/>
                </a:solidFill>
                <a:latin typeface="Georgia" panose="02040502050405020303" pitchFamily="18" charset="0"/>
              </a:rPr>
              <a:t>Construction </a:t>
            </a:r>
            <a:r>
              <a:rPr lang="en-US" altLang="ko-KR" sz="900" dirty="0">
                <a:solidFill>
                  <a:srgbClr val="D3E8F1"/>
                </a:solidFill>
                <a:latin typeface="Georgia" panose="02040502050405020303" pitchFamily="18" charset="0"/>
              </a:rPr>
              <a:t>&amp; Economy Research Institute of Korea</a:t>
            </a:r>
          </a:p>
          <a:p>
            <a:r>
              <a:rPr lang="ko-KR" altLang="en-US" sz="900" dirty="0" smtClean="0">
                <a:solidFill>
                  <a:srgbClr val="D3E8F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한국건설산업연구원</a:t>
            </a:r>
            <a:endParaRPr lang="ko-KR" altLang="en-US" sz="900" dirty="0">
              <a:solidFill>
                <a:srgbClr val="D3E8F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54989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3"/>
          <p:cNvGrpSpPr/>
          <p:nvPr/>
        </p:nvGrpSpPr>
        <p:grpSpPr>
          <a:xfrm>
            <a:off x="10398672" y="7103316"/>
            <a:ext cx="311969" cy="303549"/>
            <a:chOff x="10243244" y="6588943"/>
            <a:chExt cx="293141" cy="285230"/>
          </a:xfrm>
        </p:grpSpPr>
        <p:sp>
          <p:nvSpPr>
            <p:cNvPr id="9" name="양쪽 모서리가 둥근 사각형 8"/>
            <p:cNvSpPr/>
            <p:nvPr/>
          </p:nvSpPr>
          <p:spPr>
            <a:xfrm rot="16200000">
              <a:off x="10275254" y="6613041"/>
              <a:ext cx="231154" cy="291109"/>
            </a:xfrm>
            <a:prstGeom prst="round2SameRect">
              <a:avLst/>
            </a:prstGeom>
            <a:solidFill>
              <a:srgbClr val="1F497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</a:endParaRPr>
            </a:p>
          </p:txBody>
        </p:sp>
        <p:sp>
          <p:nvSpPr>
            <p:cNvPr id="10" name="양쪽 모서리가 둥근 사각형 9"/>
            <p:cNvSpPr/>
            <p:nvPr/>
          </p:nvSpPr>
          <p:spPr>
            <a:xfrm>
              <a:off x="10243244" y="6588943"/>
              <a:ext cx="288032" cy="252240"/>
            </a:xfrm>
            <a:prstGeom prst="round2Same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A473F55D-C486-4822-A7F8-6C705B91FBA8}" type="slidenum">
                <a:rPr kumimoji="0" lang="ko-KR" alt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바른돋움OTF 2" pitchFamily="50" charset="-127"/>
                  <a:ea typeface="바른돋움OTF 2" pitchFamily="50" charset="-127"/>
                  <a:cs typeface="Arial" pitchFamily="34" charset="0"/>
                </a:rPr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9</a:t>
              </a:fld>
              <a:endPara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  <a:cs typeface="Arial" pitchFamily="34" charset="0"/>
              </a:endParaRPr>
            </a:p>
          </p:txBody>
        </p:sp>
      </p:grpSp>
      <p:sp>
        <p:nvSpPr>
          <p:cNvPr id="12" name="[입력란]_특징 (노랑색)"/>
          <p:cNvSpPr txBox="1"/>
          <p:nvPr/>
        </p:nvSpPr>
        <p:spPr>
          <a:xfrm>
            <a:off x="197146" y="278617"/>
            <a:ext cx="102457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주요</a:t>
            </a:r>
            <a:r>
              <a:rPr lang="en-US" altLang="ko-KR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선진국들의 인프라 투자정책 동향  </a:t>
            </a:r>
            <a:endParaRPr lang="ko-KR" altLang="en-US" sz="2400" b="1" dirty="0">
              <a:ln>
                <a:solidFill>
                  <a:srgbClr val="FBA70F">
                    <a:alpha val="0"/>
                  </a:srgbClr>
                </a:solidFill>
              </a:ln>
              <a:solidFill>
                <a:prstClr val="white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3" name="그림 12" descr="지도도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8228" y="2566298"/>
            <a:ext cx="8702835" cy="4266806"/>
          </a:xfrm>
          <a:prstGeom prst="rect">
            <a:avLst/>
          </a:prstGeom>
        </p:spPr>
      </p:pic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438532" y="1332359"/>
            <a:ext cx="9942600" cy="108857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0" h="31750"/>
              <a:contourClr>
                <a:schemeClr val="bg1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77800">
              <a:lnSpc>
                <a:spcPct val="110000"/>
              </a:lnSpc>
              <a:buSzPct val="100000"/>
              <a:defRPr/>
            </a:pP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우리보다 이미 인프라 스톡이 충분하다고 여겨지는 주요 선진국들은 오히려 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SOC 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투자 확대를 위한 노력  </a:t>
            </a:r>
            <a:endParaRPr lang="en-US" altLang="ko-KR" sz="2200" b="1" spc="-50" dirty="0">
              <a:solidFill>
                <a:srgbClr val="0070C0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6856656" y="3552810"/>
            <a:ext cx="3458596" cy="747338"/>
          </a:xfrm>
          <a:prstGeom prst="roundRect">
            <a:avLst>
              <a:gd name="adj" fmla="val 6276"/>
            </a:avLst>
          </a:prstGeom>
          <a:solidFill>
            <a:schemeClr val="bg1">
              <a:alpha val="65000"/>
            </a:schemeClr>
          </a:solidFill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6859608" y="4385804"/>
            <a:ext cx="3455641" cy="747338"/>
          </a:xfrm>
          <a:prstGeom prst="roundRect">
            <a:avLst>
              <a:gd name="adj" fmla="val 6276"/>
            </a:avLst>
          </a:prstGeom>
          <a:solidFill>
            <a:schemeClr val="bg1">
              <a:alpha val="65000"/>
            </a:schemeClr>
          </a:solidFill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6856655" y="5220050"/>
            <a:ext cx="3458593" cy="1080000"/>
          </a:xfrm>
          <a:prstGeom prst="roundRect">
            <a:avLst>
              <a:gd name="adj" fmla="val 6276"/>
            </a:avLst>
          </a:prstGeom>
          <a:solidFill>
            <a:schemeClr val="bg1">
              <a:alpha val="65000"/>
            </a:schemeClr>
          </a:solidFill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모서리가 둥근 직사각형 18"/>
          <p:cNvSpPr/>
          <p:nvPr/>
        </p:nvSpPr>
        <p:spPr>
          <a:xfrm>
            <a:off x="3468940" y="6849717"/>
            <a:ext cx="3245910" cy="531314"/>
          </a:xfrm>
          <a:prstGeom prst="roundRect">
            <a:avLst>
              <a:gd name="adj" fmla="val 6276"/>
            </a:avLst>
          </a:prstGeom>
          <a:solidFill>
            <a:schemeClr val="bg1">
              <a:alpha val="65000"/>
            </a:schemeClr>
          </a:solidFill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모서리가 둥근 직사각형 19"/>
          <p:cNvSpPr/>
          <p:nvPr/>
        </p:nvSpPr>
        <p:spPr>
          <a:xfrm>
            <a:off x="3474492" y="6030940"/>
            <a:ext cx="3240359" cy="747338"/>
          </a:xfrm>
          <a:prstGeom prst="roundRect">
            <a:avLst>
              <a:gd name="adj" fmla="val 6276"/>
            </a:avLst>
          </a:prstGeom>
          <a:solidFill>
            <a:schemeClr val="bg1">
              <a:alpha val="65000"/>
            </a:schemeClr>
          </a:solidFill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20" y="2556495"/>
            <a:ext cx="1188000" cy="787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7252" y="2685716"/>
            <a:ext cx="1188000" cy="7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모서리가 둥근 직사각형 23"/>
          <p:cNvSpPr/>
          <p:nvPr/>
        </p:nvSpPr>
        <p:spPr>
          <a:xfrm>
            <a:off x="234132" y="3477804"/>
            <a:ext cx="3158040" cy="1771916"/>
          </a:xfrm>
          <a:prstGeom prst="roundRect">
            <a:avLst>
              <a:gd name="adj" fmla="val 3525"/>
            </a:avLst>
          </a:prstGeom>
          <a:solidFill>
            <a:schemeClr val="bg1">
              <a:alpha val="65000"/>
            </a:schemeClr>
          </a:solidFill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234132" y="3438652"/>
            <a:ext cx="3163592" cy="1695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altLang="ko-KR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European Commission Investment Plan for Europe </a:t>
            </a:r>
          </a:p>
          <a:p>
            <a:pPr algn="ctr">
              <a:lnSpc>
                <a:spcPts val="2500"/>
              </a:lnSpc>
            </a:pPr>
            <a:r>
              <a:rPr lang="en-US" altLang="ko-KR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en-US" altLang="ko-KR" sz="1500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Jünker</a:t>
            </a:r>
            <a:r>
              <a:rPr lang="en-US" altLang="ko-KR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Plan), 2014</a:t>
            </a:r>
          </a:p>
          <a:p>
            <a:pPr marL="180000" indent="-180000">
              <a:lnSpc>
                <a:spcPts val="2500"/>
              </a:lnSpc>
              <a:buFontTx/>
              <a:buChar char="-"/>
            </a:pPr>
            <a:r>
              <a:rPr lang="en-US" altLang="ko-KR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EU </a:t>
            </a:r>
            <a:r>
              <a:rPr lang="ko-KR" altLang="en-US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인프라에 </a:t>
            </a:r>
            <a:r>
              <a:rPr lang="en-US" altLang="ko-KR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ko-KR" altLang="en-US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년간 </a:t>
            </a:r>
            <a:r>
              <a:rPr lang="en-US" altLang="ko-KR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(2015-2017) €315billion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901236" y="3535017"/>
            <a:ext cx="3089472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altLang="ko-KR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American Recovery and Reinvestment Act (ARRA), 2009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901234" y="4392686"/>
            <a:ext cx="3414017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altLang="ko-KR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Transport Infrastructure Finance and Innovation Act (TIFIA), 2010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66005" y="5203877"/>
            <a:ext cx="3413375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altLang="ko-KR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Fixing America’s Surface Transportation (FAST Act), 2015</a:t>
            </a:r>
          </a:p>
          <a:p>
            <a:pPr marL="180000" indent="-180000">
              <a:lnSpc>
                <a:spcPts val="2500"/>
              </a:lnSpc>
              <a:buFontTx/>
              <a:buChar char="-"/>
            </a:pPr>
            <a:r>
              <a:rPr lang="en-US" altLang="ko-KR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5</a:t>
            </a:r>
            <a:r>
              <a:rPr lang="ko-KR" altLang="en-US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년간 </a:t>
            </a:r>
            <a:r>
              <a:rPr lang="en-US" altLang="ko-KR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(2016-2020) $305billion  </a:t>
            </a:r>
          </a:p>
        </p:txBody>
      </p:sp>
      <p:pic>
        <p:nvPicPr>
          <p:cNvPr id="29" name="Picture 10" descr="일본 국기에 대한 이미지 검색결과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037" y="4149730"/>
            <a:ext cx="1188000" cy="792000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모서리가 둥근 직사각형 29"/>
          <p:cNvSpPr/>
          <p:nvPr/>
        </p:nvSpPr>
        <p:spPr>
          <a:xfrm>
            <a:off x="3474492" y="5103046"/>
            <a:ext cx="3240360" cy="870881"/>
          </a:xfrm>
          <a:prstGeom prst="roundRect">
            <a:avLst>
              <a:gd name="adj" fmla="val 6276"/>
            </a:avLst>
          </a:prstGeom>
          <a:solidFill>
            <a:schemeClr val="bg1">
              <a:alpha val="65000"/>
            </a:schemeClr>
          </a:solidFill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TextBox 30"/>
          <p:cNvSpPr txBox="1"/>
          <p:nvPr/>
        </p:nvSpPr>
        <p:spPr>
          <a:xfrm>
            <a:off x="3474491" y="5115861"/>
            <a:ext cx="3240361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ko-KR" altLang="en-US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국토강인화</a:t>
            </a:r>
            <a:r>
              <a:rPr lang="en-US" altLang="ko-KR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國土强忍化</a:t>
            </a:r>
            <a:r>
              <a:rPr lang="en-US" altLang="ko-KR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lang="ko-KR" altLang="en-US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계획</a:t>
            </a:r>
            <a:r>
              <a:rPr lang="en-US" altLang="ko-KR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2013</a:t>
            </a:r>
          </a:p>
          <a:p>
            <a:pPr algn="ctr">
              <a:lnSpc>
                <a:spcPts val="2500"/>
              </a:lnSpc>
            </a:pPr>
            <a:r>
              <a:rPr lang="en-US" altLang="ko-KR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- 10</a:t>
            </a:r>
            <a:r>
              <a:rPr lang="ko-KR" altLang="en-US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년</a:t>
            </a:r>
            <a:r>
              <a:rPr lang="en-US" altLang="ko-KR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(2013-2023)</a:t>
            </a:r>
            <a:r>
              <a:rPr lang="ko-KR" altLang="en-US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간 </a:t>
            </a:r>
            <a:r>
              <a:rPr lang="en-US" altLang="ko-KR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200</a:t>
            </a:r>
            <a:r>
              <a:rPr lang="ko-KR" altLang="en-US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조엔 </a:t>
            </a:r>
            <a:endParaRPr lang="en-US" altLang="ko-KR" sz="150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474491" y="6044744"/>
            <a:ext cx="3240359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ko-KR" altLang="en-US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제</a:t>
            </a:r>
            <a:r>
              <a:rPr lang="en-US" altLang="ko-KR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  <a:r>
              <a:rPr lang="ko-KR" altLang="en-US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차 사회자본 정비 중점계획 </a:t>
            </a:r>
            <a:r>
              <a:rPr lang="en-US" altLang="ko-KR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(2015-2020), 2015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474492" y="6884800"/>
            <a:ext cx="3240358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altLang="ko-KR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21</a:t>
            </a:r>
            <a:r>
              <a:rPr lang="ko-KR" altLang="en-US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세기형 인프라 정비 사업</a:t>
            </a:r>
            <a:r>
              <a:rPr lang="en-US" altLang="ko-KR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2016</a:t>
            </a:r>
          </a:p>
        </p:txBody>
      </p:sp>
      <p:sp>
        <p:nvSpPr>
          <p:cNvPr id="34" name="모서리가 둥근 직사각형 33"/>
          <p:cNvSpPr/>
          <p:nvPr/>
        </p:nvSpPr>
        <p:spPr>
          <a:xfrm>
            <a:off x="6822995" y="6348184"/>
            <a:ext cx="3491323" cy="1075266"/>
          </a:xfrm>
          <a:prstGeom prst="roundRect">
            <a:avLst>
              <a:gd name="adj" fmla="val 6276"/>
            </a:avLst>
          </a:prstGeom>
          <a:solidFill>
            <a:schemeClr val="bg1">
              <a:alpha val="65000"/>
            </a:schemeClr>
          </a:solidFill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25"/>
          <p:cNvSpPr txBox="1"/>
          <p:nvPr/>
        </p:nvSpPr>
        <p:spPr>
          <a:xfrm>
            <a:off x="6868216" y="6487345"/>
            <a:ext cx="3411164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altLang="ko-KR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Donald Trump, 2016</a:t>
            </a:r>
          </a:p>
          <a:p>
            <a:pPr marL="180000" indent="-180000">
              <a:lnSpc>
                <a:spcPts val="2500"/>
              </a:lnSpc>
              <a:buFontTx/>
              <a:buChar char="-"/>
            </a:pPr>
            <a:r>
              <a:rPr lang="en-US" altLang="ko-KR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10</a:t>
            </a:r>
            <a:r>
              <a:rPr lang="ko-KR" altLang="en-US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년간</a:t>
            </a:r>
            <a:r>
              <a:rPr lang="en-US" altLang="ko-KR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인프라에 </a:t>
            </a:r>
            <a:r>
              <a:rPr lang="en-US" altLang="ko-KR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$1 trillion </a:t>
            </a:r>
            <a:r>
              <a:rPr lang="ko-KR" altLang="en-US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투자</a:t>
            </a:r>
            <a:r>
              <a:rPr lang="en-US" altLang="ko-KR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02718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3"/>
          <p:cNvGrpSpPr/>
          <p:nvPr/>
        </p:nvGrpSpPr>
        <p:grpSpPr>
          <a:xfrm>
            <a:off x="10398672" y="7103316"/>
            <a:ext cx="311969" cy="303549"/>
            <a:chOff x="10243244" y="6588943"/>
            <a:chExt cx="293141" cy="285230"/>
          </a:xfrm>
        </p:grpSpPr>
        <p:sp>
          <p:nvSpPr>
            <p:cNvPr id="9" name="양쪽 모서리가 둥근 사각형 8"/>
            <p:cNvSpPr/>
            <p:nvPr/>
          </p:nvSpPr>
          <p:spPr>
            <a:xfrm rot="16200000">
              <a:off x="10275254" y="6613041"/>
              <a:ext cx="231154" cy="291109"/>
            </a:xfrm>
            <a:prstGeom prst="round2SameRect">
              <a:avLst/>
            </a:prstGeom>
            <a:solidFill>
              <a:srgbClr val="1F497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</a:endParaRPr>
            </a:p>
          </p:txBody>
        </p:sp>
        <p:sp>
          <p:nvSpPr>
            <p:cNvPr id="10" name="양쪽 모서리가 둥근 사각형 9"/>
            <p:cNvSpPr/>
            <p:nvPr/>
          </p:nvSpPr>
          <p:spPr>
            <a:xfrm>
              <a:off x="10243244" y="6588943"/>
              <a:ext cx="288032" cy="252240"/>
            </a:xfrm>
            <a:prstGeom prst="round2Same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A473F55D-C486-4822-A7F8-6C705B91FBA8}" type="slidenum">
                <a:rPr kumimoji="0" lang="ko-KR" alt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바른돋움OTF 2" pitchFamily="50" charset="-127"/>
                  <a:ea typeface="바른돋움OTF 2" pitchFamily="50" charset="-127"/>
                  <a:cs typeface="Arial" pitchFamily="34" charset="0"/>
                </a:rPr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10</a:t>
              </a:fld>
              <a:endPara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  <a:cs typeface="Arial" pitchFamily="34" charset="0"/>
              </a:endParaRPr>
            </a:p>
          </p:txBody>
        </p:sp>
      </p:grpSp>
      <p:sp>
        <p:nvSpPr>
          <p:cNvPr id="12" name="[입력란]_특징 (노랑색)"/>
          <p:cNvSpPr txBox="1"/>
          <p:nvPr/>
        </p:nvSpPr>
        <p:spPr>
          <a:xfrm>
            <a:off x="197146" y="278617"/>
            <a:ext cx="102457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주요</a:t>
            </a:r>
            <a:r>
              <a:rPr lang="en-US" altLang="ko-KR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선진국들의 인프라 투자정책 동향  </a:t>
            </a:r>
            <a:endParaRPr lang="ko-KR" altLang="en-US" sz="2400" b="1" dirty="0">
              <a:ln>
                <a:solidFill>
                  <a:srgbClr val="FBA70F">
                    <a:alpha val="0"/>
                  </a:srgbClr>
                </a:solidFill>
              </a:ln>
              <a:solidFill>
                <a:prstClr val="white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438532" y="1332360"/>
            <a:ext cx="9942600" cy="48868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0" h="31750"/>
              <a:contourClr>
                <a:schemeClr val="bg1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77800">
              <a:lnSpc>
                <a:spcPct val="110000"/>
              </a:lnSpc>
              <a:buSzPct val="100000"/>
              <a:defRPr/>
            </a:pP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싱가포르는 미래 </a:t>
            </a:r>
            <a:r>
              <a:rPr lang="ko-KR" altLang="en-US" sz="2800" b="1" spc="-240" dirty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성장 동력으로서 </a:t>
            </a:r>
            <a:r>
              <a:rPr lang="en-US" altLang="ko-KR" sz="2800" b="1" spc="-240" dirty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SOC</a:t>
            </a:r>
            <a:r>
              <a:rPr lang="ko-KR" altLang="en-US" sz="2800" b="1" spc="-240" dirty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에 대한 지속적 투자 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강조</a:t>
            </a:r>
            <a:endParaRPr lang="ko-KR" altLang="en-US" sz="2800" b="1" spc="-240" dirty="0">
              <a:solidFill>
                <a:srgbClr val="001F5B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</p:txBody>
      </p:sp>
      <p:sp>
        <p:nvSpPr>
          <p:cNvPr id="36" name="타원 35"/>
          <p:cNvSpPr/>
          <p:nvPr/>
        </p:nvSpPr>
        <p:spPr>
          <a:xfrm>
            <a:off x="1457345" y="5877410"/>
            <a:ext cx="1246279" cy="767844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xtBox 11"/>
          <p:cNvSpPr txBox="1"/>
          <p:nvPr/>
        </p:nvSpPr>
        <p:spPr>
          <a:xfrm>
            <a:off x="7002884" y="5024415"/>
            <a:ext cx="3110632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altLang="ko-KR" sz="16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Changi Airport</a:t>
            </a:r>
            <a:endParaRPr lang="en-US" altLang="ko-KR" sz="160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38" name="Picture 2" descr="싱가포르 국기에 대한 이미지 검색결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8" y="2007194"/>
            <a:ext cx="1190166" cy="79200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14"/>
          <p:cNvSpPr txBox="1"/>
          <p:nvPr/>
        </p:nvSpPr>
        <p:spPr>
          <a:xfrm>
            <a:off x="1983358" y="2036427"/>
            <a:ext cx="4875211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ko-KR" altLang="en-US" sz="2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싱가포르</a:t>
            </a:r>
            <a:endParaRPr lang="en-US" altLang="ko-KR" sz="20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ts val="2500"/>
              </a:lnSpc>
            </a:pPr>
            <a:r>
              <a:rPr lang="en-US" altLang="ko-KR" sz="16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WEF </a:t>
            </a:r>
            <a:r>
              <a:rPr lang="ko-KR" altLang="en-US" sz="16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인프라 부문 국가경쟁력 </a:t>
            </a:r>
            <a:r>
              <a:rPr lang="en-US" altLang="ko-KR" sz="16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sz="16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위 </a:t>
            </a:r>
            <a:r>
              <a:rPr lang="en-US" altLang="ko-KR" sz="16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(2016-2017)</a:t>
            </a:r>
          </a:p>
        </p:txBody>
      </p:sp>
      <p:sp>
        <p:nvSpPr>
          <p:cNvPr id="40" name="모서리가 둥근 직사각형 39"/>
          <p:cNvSpPr/>
          <p:nvPr/>
        </p:nvSpPr>
        <p:spPr>
          <a:xfrm>
            <a:off x="7021220" y="2970079"/>
            <a:ext cx="3060000" cy="2030624"/>
          </a:xfrm>
          <a:prstGeom prst="roundRect">
            <a:avLst>
              <a:gd name="adj" fmla="val 4177"/>
            </a:avLst>
          </a:prstGeom>
          <a:blipFill>
            <a:blip r:embed="rId4"/>
            <a:stretch>
              <a:fillRect/>
            </a:stretch>
          </a:blipFill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모서리가 둥근 직사각형 40"/>
          <p:cNvSpPr/>
          <p:nvPr/>
        </p:nvSpPr>
        <p:spPr>
          <a:xfrm>
            <a:off x="666180" y="2974143"/>
            <a:ext cx="3060000" cy="1944216"/>
          </a:xfrm>
          <a:prstGeom prst="roundRect">
            <a:avLst>
              <a:gd name="adj" fmla="val 4177"/>
            </a:avLst>
          </a:prstGeom>
          <a:blipFill>
            <a:blip r:embed="rId5"/>
            <a:stretch>
              <a:fillRect/>
            </a:stretch>
          </a:blipFill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모서리가 둥근 직사각형 41"/>
          <p:cNvSpPr/>
          <p:nvPr/>
        </p:nvSpPr>
        <p:spPr>
          <a:xfrm>
            <a:off x="3848361" y="2974143"/>
            <a:ext cx="3060000" cy="1944216"/>
          </a:xfrm>
          <a:prstGeom prst="roundRect">
            <a:avLst>
              <a:gd name="adj" fmla="val 4177"/>
            </a:avLst>
          </a:prstGeom>
          <a:blipFill>
            <a:blip r:embed="rId6"/>
            <a:stretch>
              <a:fillRect/>
            </a:stretch>
          </a:blipFill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모서리가 둥근 직사각형 42"/>
          <p:cNvSpPr/>
          <p:nvPr/>
        </p:nvSpPr>
        <p:spPr>
          <a:xfrm>
            <a:off x="7021220" y="4918359"/>
            <a:ext cx="3060000" cy="2030624"/>
          </a:xfrm>
          <a:prstGeom prst="roundRect">
            <a:avLst>
              <a:gd name="adj" fmla="val 4177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모서리가 둥근 직사각형 43"/>
          <p:cNvSpPr/>
          <p:nvPr/>
        </p:nvSpPr>
        <p:spPr>
          <a:xfrm>
            <a:off x="666179" y="5008359"/>
            <a:ext cx="6242181" cy="1940624"/>
          </a:xfrm>
          <a:prstGeom prst="roundRect">
            <a:avLst>
              <a:gd name="adj" fmla="val 4177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/>
          <p:cNvSpPr/>
          <p:nvPr/>
        </p:nvSpPr>
        <p:spPr>
          <a:xfrm>
            <a:off x="6993358" y="4918359"/>
            <a:ext cx="3087861" cy="823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TextBox 18"/>
          <p:cNvSpPr txBox="1"/>
          <p:nvPr/>
        </p:nvSpPr>
        <p:spPr>
          <a:xfrm>
            <a:off x="685492" y="5024415"/>
            <a:ext cx="6222868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altLang="ko-KR" sz="16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Land Transport Master Plan 2013</a:t>
            </a:r>
            <a:endParaRPr lang="en-US" altLang="ko-KR" sz="160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7" name="TextBox 20"/>
          <p:cNvSpPr txBox="1"/>
          <p:nvPr/>
        </p:nvSpPr>
        <p:spPr>
          <a:xfrm>
            <a:off x="3330178" y="5418726"/>
            <a:ext cx="3528392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lnSpc>
                <a:spcPts val="2500"/>
              </a:lnSpc>
              <a:buFontTx/>
              <a:buChar char="-"/>
            </a:pPr>
            <a:r>
              <a:rPr lang="en-US" altLang="ko-KR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10</a:t>
            </a:r>
            <a:r>
              <a:rPr lang="ko-KR" altLang="en-US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명 중 </a:t>
            </a:r>
            <a:r>
              <a:rPr lang="en-US" altLang="ko-KR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8</a:t>
            </a:r>
            <a:r>
              <a:rPr lang="ko-KR" altLang="en-US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명이 도보 </a:t>
            </a:r>
            <a:r>
              <a:rPr lang="en-US" altLang="ko-KR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10</a:t>
            </a:r>
            <a:r>
              <a:rPr lang="ko-KR" altLang="en-US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분 이내 역 접근</a:t>
            </a:r>
            <a:endParaRPr lang="en-US" altLang="ko-KR" sz="150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80000" indent="-180000">
              <a:lnSpc>
                <a:spcPts val="2500"/>
              </a:lnSpc>
              <a:buFontTx/>
              <a:buChar char="-"/>
            </a:pPr>
            <a:r>
              <a:rPr lang="ko-KR" altLang="en-US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대중교통 이용 </a:t>
            </a:r>
            <a:r>
              <a:rPr lang="en-US" altLang="ko-KR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20km</a:t>
            </a:r>
            <a:r>
              <a:rPr lang="ko-KR" altLang="en-US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미만 이동 시 </a:t>
            </a:r>
            <a:r>
              <a:rPr lang="en-US" altLang="ko-KR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85%</a:t>
            </a:r>
            <a:r>
              <a:rPr lang="ko-KR" altLang="en-US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가 </a:t>
            </a:r>
            <a:r>
              <a:rPr lang="en-US" altLang="ko-KR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60</a:t>
            </a:r>
            <a:r>
              <a:rPr lang="ko-KR" altLang="en-US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분 내 도착</a:t>
            </a:r>
            <a:endParaRPr lang="en-US" altLang="ko-KR" sz="150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80000" indent="-180000">
              <a:lnSpc>
                <a:spcPts val="2500"/>
              </a:lnSpc>
              <a:buFontTx/>
              <a:buChar char="-"/>
            </a:pPr>
            <a:r>
              <a:rPr lang="ko-KR" altLang="en-US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혼잡 시간대 대중교통 이용 비율 </a:t>
            </a:r>
            <a:r>
              <a:rPr lang="en-US" altLang="ko-KR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75%</a:t>
            </a:r>
            <a:r>
              <a:rPr lang="ko-KR" altLang="en-US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en-US" altLang="ko-KR" sz="150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8" name="타원 47"/>
          <p:cNvSpPr/>
          <p:nvPr/>
        </p:nvSpPr>
        <p:spPr>
          <a:xfrm>
            <a:off x="882204" y="5956328"/>
            <a:ext cx="828000" cy="828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TextBox 24"/>
          <p:cNvSpPr txBox="1"/>
          <p:nvPr/>
        </p:nvSpPr>
        <p:spPr>
          <a:xfrm>
            <a:off x="7002884" y="5437349"/>
            <a:ext cx="3110632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lnSpc>
                <a:spcPts val="2500"/>
              </a:lnSpc>
              <a:buFontTx/>
              <a:buChar char="-"/>
            </a:pPr>
            <a:r>
              <a:rPr lang="en-US" altLang="ko-KR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“Top 10 Airports of 2016” No.1</a:t>
            </a:r>
          </a:p>
          <a:p>
            <a:pPr marL="179388" indent="-179388">
              <a:lnSpc>
                <a:spcPts val="2500"/>
              </a:lnSpc>
              <a:buFontTx/>
              <a:buChar char="-"/>
            </a:pPr>
            <a:r>
              <a:rPr lang="en-US" altLang="ko-KR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Jewel </a:t>
            </a:r>
            <a:r>
              <a:rPr lang="en-US" altLang="ko-KR" sz="15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Changi </a:t>
            </a:r>
            <a:r>
              <a:rPr lang="en-US" altLang="ko-KR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Airport, 2018 </a:t>
            </a:r>
            <a:endParaRPr lang="en-US" altLang="ko-KR" sz="15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9388" indent="-179388">
              <a:lnSpc>
                <a:spcPts val="2500"/>
              </a:lnSpc>
              <a:buFontTx/>
              <a:buChar char="-"/>
            </a:pPr>
            <a:r>
              <a:rPr lang="en-US" altLang="ko-KR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Changi Airport Development Fund</a:t>
            </a:r>
          </a:p>
        </p:txBody>
      </p:sp>
      <p:sp>
        <p:nvSpPr>
          <p:cNvPr id="50" name="타원 49"/>
          <p:cNvSpPr/>
          <p:nvPr/>
        </p:nvSpPr>
        <p:spPr>
          <a:xfrm>
            <a:off x="2444902" y="5956328"/>
            <a:ext cx="828000" cy="8280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타원 50"/>
          <p:cNvSpPr/>
          <p:nvPr/>
        </p:nvSpPr>
        <p:spPr>
          <a:xfrm>
            <a:off x="1674292" y="5463410"/>
            <a:ext cx="828000" cy="828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TextBox 5"/>
          <p:cNvSpPr txBox="1"/>
          <p:nvPr/>
        </p:nvSpPr>
        <p:spPr>
          <a:xfrm>
            <a:off x="792148" y="6170273"/>
            <a:ext cx="1008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 smtClean="0"/>
              <a:t>8</a:t>
            </a:r>
            <a:r>
              <a:rPr lang="en-US" altLang="ko-KR" sz="1000" b="1" dirty="0" smtClean="0"/>
              <a:t> </a:t>
            </a:r>
            <a:r>
              <a:rPr lang="en-US" altLang="ko-KR" sz="1200" dirty="0" smtClean="0"/>
              <a:t>in</a:t>
            </a:r>
            <a:r>
              <a:rPr lang="en-US" altLang="ko-KR" sz="2000" b="1" dirty="0" smtClean="0"/>
              <a:t>10</a:t>
            </a:r>
            <a:endParaRPr lang="ko-KR" altLang="en-US" sz="2000" b="1" dirty="0"/>
          </a:p>
        </p:txBody>
      </p:sp>
      <p:sp>
        <p:nvSpPr>
          <p:cNvPr id="53" name="TextBox 27"/>
          <p:cNvSpPr txBox="1"/>
          <p:nvPr/>
        </p:nvSpPr>
        <p:spPr>
          <a:xfrm>
            <a:off x="1584236" y="5669661"/>
            <a:ext cx="100811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 smtClean="0"/>
              <a:t>85</a:t>
            </a:r>
            <a:r>
              <a:rPr lang="en-US" altLang="ko-KR" sz="1200" dirty="0" smtClean="0"/>
              <a:t>%</a:t>
            </a:r>
            <a:endParaRPr lang="ko-KR" altLang="en-US" sz="1200" dirty="0"/>
          </a:p>
        </p:txBody>
      </p:sp>
      <p:sp>
        <p:nvSpPr>
          <p:cNvPr id="54" name="TextBox 28"/>
          <p:cNvSpPr txBox="1"/>
          <p:nvPr/>
        </p:nvSpPr>
        <p:spPr>
          <a:xfrm>
            <a:off x="2354846" y="6162579"/>
            <a:ext cx="100811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 smtClean="0"/>
              <a:t>75</a:t>
            </a:r>
            <a:r>
              <a:rPr lang="en-US" altLang="ko-KR" sz="1200" dirty="0" smtClean="0"/>
              <a:t>%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7456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그룹 63"/>
          <p:cNvGrpSpPr/>
          <p:nvPr/>
        </p:nvGrpSpPr>
        <p:grpSpPr>
          <a:xfrm>
            <a:off x="10398672" y="7103316"/>
            <a:ext cx="311969" cy="303549"/>
            <a:chOff x="10243244" y="6588943"/>
            <a:chExt cx="293141" cy="285230"/>
          </a:xfrm>
        </p:grpSpPr>
        <p:sp>
          <p:nvSpPr>
            <p:cNvPr id="41" name="양쪽 모서리가 둥근 사각형 40"/>
            <p:cNvSpPr/>
            <p:nvPr/>
          </p:nvSpPr>
          <p:spPr>
            <a:xfrm rot="16200000">
              <a:off x="10275254" y="6613041"/>
              <a:ext cx="231154" cy="291109"/>
            </a:xfrm>
            <a:prstGeom prst="round2SameRect">
              <a:avLst/>
            </a:prstGeom>
            <a:solidFill>
              <a:srgbClr val="1F497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</a:endParaRPr>
            </a:p>
          </p:txBody>
        </p:sp>
        <p:sp>
          <p:nvSpPr>
            <p:cNvPr id="42" name="양쪽 모서리가 둥근 사각형 41"/>
            <p:cNvSpPr/>
            <p:nvPr/>
          </p:nvSpPr>
          <p:spPr>
            <a:xfrm>
              <a:off x="10243244" y="6588943"/>
              <a:ext cx="288032" cy="252240"/>
            </a:xfrm>
            <a:prstGeom prst="round2Same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A473F55D-C486-4822-A7F8-6C705B91FBA8}" type="slidenum">
                <a:rPr kumimoji="0" lang="ko-KR" alt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바른돋움OTF 2" pitchFamily="50" charset="-127"/>
                  <a:ea typeface="바른돋움OTF 2" pitchFamily="50" charset="-127"/>
                  <a:cs typeface="Arial" pitchFamily="34" charset="0"/>
                </a:rPr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11</a:t>
              </a:fld>
              <a:endPara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  <a:cs typeface="Arial" pitchFamily="34" charset="0"/>
              </a:endParaRPr>
            </a:p>
          </p:txBody>
        </p:sp>
      </p:grpSp>
      <p:sp>
        <p:nvSpPr>
          <p:cNvPr id="44" name="Rectangle 3"/>
          <p:cNvSpPr txBox="1">
            <a:spLocks noChangeArrowheads="1"/>
          </p:cNvSpPr>
          <p:nvPr/>
        </p:nvSpPr>
        <p:spPr>
          <a:xfrm>
            <a:off x="246153" y="1314450"/>
            <a:ext cx="10213885" cy="1432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0" h="31750"/>
              <a:contourClr>
                <a:schemeClr val="bg1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77800">
              <a:lnSpc>
                <a:spcPct val="110000"/>
              </a:lnSpc>
              <a:buSzPct val="100000"/>
              <a:defRPr/>
            </a:pP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일본은 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’13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년을 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‘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사회자본 유지관리 원년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’ 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으로 정하고 </a:t>
            </a:r>
            <a:r>
              <a:rPr lang="ko-KR" altLang="en-US" sz="2800" b="1" spc="-240" dirty="0" err="1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국토교통성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장관을 의장으로 하는 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‘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사회자본의 노후화 대책회의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’ 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설치 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  <a:sym typeface="Wingdings" panose="05000000000000000000" pitchFamily="2" charset="2"/>
              </a:rPr>
              <a:t> ‘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  <a:sym typeface="Wingdings" panose="05000000000000000000" pitchFamily="2" charset="2"/>
              </a:rPr>
              <a:t>인프라 장수명화 기본계획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  <a:sym typeface="Wingdings" panose="05000000000000000000" pitchFamily="2" charset="2"/>
              </a:rPr>
              <a:t>’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  <a:sym typeface="Wingdings" panose="05000000000000000000" pitchFamily="2" charset="2"/>
              </a:rPr>
              <a:t> 발표 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  <a:sym typeface="Wingdings" panose="05000000000000000000" pitchFamily="2" charset="2"/>
              </a:rPr>
              <a:t>(’14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  <a:sym typeface="Wingdings" panose="05000000000000000000" pitchFamily="2" charset="2"/>
              </a:rPr>
              <a:t>년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  <a:sym typeface="Wingdings" panose="05000000000000000000" pitchFamily="2" charset="2"/>
              </a:rPr>
              <a:t>)</a:t>
            </a:r>
            <a:endParaRPr lang="en-US" altLang="ko-KR" sz="2800" b="1" spc="-240" dirty="0">
              <a:solidFill>
                <a:srgbClr val="001F5B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006" y="3604677"/>
            <a:ext cx="7760639" cy="15176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직사각형 29"/>
          <p:cNvSpPr/>
          <p:nvPr/>
        </p:nvSpPr>
        <p:spPr>
          <a:xfrm>
            <a:off x="2277949" y="3132559"/>
            <a:ext cx="68131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인프라 노후화 현황 </a:t>
            </a:r>
            <a:r>
              <a:rPr lang="en-US" altLang="ko-KR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(</a:t>
            </a: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건설 후 </a:t>
            </a:r>
            <a:r>
              <a:rPr lang="en-US" altLang="ko-KR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50</a:t>
            </a: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년 이상 경과 시설물</a:t>
            </a:r>
            <a:r>
              <a:rPr lang="en-US" altLang="ko-KR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)</a:t>
            </a:r>
            <a:endParaRPr lang="ko-KR" altLang="en-US" sz="2000" dirty="0"/>
          </a:p>
        </p:txBody>
      </p:sp>
      <p:sp>
        <p:nvSpPr>
          <p:cNvPr id="31" name="TextBox 28"/>
          <p:cNvSpPr txBox="1"/>
          <p:nvPr/>
        </p:nvSpPr>
        <p:spPr>
          <a:xfrm>
            <a:off x="2294006" y="5176906"/>
            <a:ext cx="68803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ea typeface="나눔고딕" panose="020D0604000000000000" pitchFamily="50" charset="-127"/>
              </a:rPr>
              <a:t>자료</a:t>
            </a:r>
            <a:r>
              <a:rPr lang="en-US" altLang="ko-KR" sz="1200" dirty="0" smtClean="0">
                <a:ea typeface="나눔고딕" panose="020D0604000000000000" pitchFamily="50" charset="-127"/>
              </a:rPr>
              <a:t>:</a:t>
            </a:r>
            <a:r>
              <a:rPr lang="ko-KR" altLang="en-US" sz="1200" dirty="0">
                <a:ea typeface="나눔고딕" panose="020D0604000000000000" pitchFamily="50" charset="-127"/>
              </a:rPr>
              <a:t> </a:t>
            </a:r>
            <a:r>
              <a:rPr lang="ko-KR" altLang="en-US" sz="1200" dirty="0" smtClean="0">
                <a:ea typeface="나눔고딕" panose="020D0604000000000000" pitchFamily="50" charset="-127"/>
              </a:rPr>
              <a:t>일본 </a:t>
            </a:r>
            <a:r>
              <a:rPr lang="ko-KR" altLang="en-US" sz="1200" dirty="0" err="1" smtClean="0">
                <a:ea typeface="나눔고딕" panose="020D0604000000000000" pitchFamily="50" charset="-127"/>
              </a:rPr>
              <a:t>국토교통성</a:t>
            </a:r>
            <a:r>
              <a:rPr lang="en-US" altLang="ko-KR" sz="1200" dirty="0" smtClean="0">
                <a:ea typeface="나눔고딕" panose="020D0604000000000000" pitchFamily="50" charset="-127"/>
              </a:rPr>
              <a:t>, 2014, </a:t>
            </a:r>
            <a:r>
              <a:rPr lang="ko-KR" altLang="en-US" sz="1200" dirty="0" smtClean="0">
                <a:ea typeface="나눔고딕" panose="020D0604000000000000" pitchFamily="50" charset="-127"/>
              </a:rPr>
              <a:t>국토교통백서</a:t>
            </a:r>
            <a:r>
              <a:rPr lang="en-US" altLang="ko-KR" sz="1200" dirty="0" smtClean="0">
                <a:ea typeface="나눔고딕" panose="020D0604000000000000" pitchFamily="50" charset="-127"/>
              </a:rPr>
              <a:t>, 2015 </a:t>
            </a:r>
            <a:r>
              <a:rPr lang="ko-KR" altLang="en-US" sz="1200" dirty="0" smtClean="0">
                <a:ea typeface="나눔고딕" panose="020D0604000000000000" pitchFamily="50" charset="-127"/>
              </a:rPr>
              <a:t>국가재정운용계획 </a:t>
            </a:r>
            <a:r>
              <a:rPr lang="en-US" altLang="ko-KR" sz="1200" dirty="0" smtClean="0">
                <a:ea typeface="나눔고딕" panose="020D0604000000000000" pitchFamily="50" charset="-127"/>
              </a:rPr>
              <a:t>SOC </a:t>
            </a:r>
            <a:r>
              <a:rPr lang="ko-KR" altLang="en-US" sz="1200" dirty="0" smtClean="0">
                <a:ea typeface="나눔고딕" panose="020D0604000000000000" pitchFamily="50" charset="-127"/>
              </a:rPr>
              <a:t>작업반 보고서 재인용 </a:t>
            </a:r>
            <a:endParaRPr lang="en-US" altLang="ko-KR" sz="1200" dirty="0" smtClean="0">
              <a:ea typeface="나눔고딕" panose="020D0604000000000000" pitchFamily="50" charset="-127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006" y="6135718"/>
            <a:ext cx="7668851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직사각형 31"/>
          <p:cNvSpPr/>
          <p:nvPr/>
        </p:nvSpPr>
        <p:spPr>
          <a:xfrm>
            <a:off x="2322364" y="5631390"/>
            <a:ext cx="68131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유지관리비 및 갱신비용 추계 </a:t>
            </a:r>
            <a:r>
              <a:rPr lang="en-US" altLang="ko-KR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(</a:t>
            </a: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재해 복구비 제외</a:t>
            </a:r>
            <a:r>
              <a:rPr lang="en-US" altLang="ko-KR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)</a:t>
            </a:r>
            <a:endParaRPr lang="ko-KR" altLang="en-US" sz="2000" dirty="0"/>
          </a:p>
        </p:txBody>
      </p:sp>
      <p:sp>
        <p:nvSpPr>
          <p:cNvPr id="33" name="TextBox 28"/>
          <p:cNvSpPr txBox="1"/>
          <p:nvPr/>
        </p:nvSpPr>
        <p:spPr>
          <a:xfrm>
            <a:off x="2294006" y="7104032"/>
            <a:ext cx="68803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ea typeface="나눔고딕" panose="020D0604000000000000" pitchFamily="50" charset="-127"/>
              </a:rPr>
              <a:t>자료</a:t>
            </a:r>
            <a:r>
              <a:rPr lang="en-US" altLang="ko-KR" sz="1200" dirty="0" smtClean="0">
                <a:ea typeface="나눔고딕" panose="020D0604000000000000" pitchFamily="50" charset="-127"/>
              </a:rPr>
              <a:t>:</a:t>
            </a:r>
            <a:r>
              <a:rPr lang="ko-KR" altLang="en-US" sz="1200" dirty="0">
                <a:ea typeface="나눔고딕" panose="020D0604000000000000" pitchFamily="50" charset="-127"/>
              </a:rPr>
              <a:t> </a:t>
            </a:r>
            <a:r>
              <a:rPr lang="ko-KR" altLang="en-US" sz="1200" dirty="0" smtClean="0">
                <a:ea typeface="나눔고딕" panose="020D0604000000000000" pitchFamily="50" charset="-127"/>
              </a:rPr>
              <a:t>일본 </a:t>
            </a:r>
            <a:r>
              <a:rPr lang="ko-KR" altLang="en-US" sz="1200" dirty="0" err="1" smtClean="0">
                <a:ea typeface="나눔고딕" panose="020D0604000000000000" pitchFamily="50" charset="-127"/>
              </a:rPr>
              <a:t>국토교통성</a:t>
            </a:r>
            <a:r>
              <a:rPr lang="en-US" altLang="ko-KR" sz="1200" dirty="0" smtClean="0">
                <a:ea typeface="나눔고딕" panose="020D0604000000000000" pitchFamily="50" charset="-127"/>
              </a:rPr>
              <a:t>, 2014, </a:t>
            </a:r>
            <a:r>
              <a:rPr lang="ko-KR" altLang="en-US" sz="1200" dirty="0" smtClean="0">
                <a:ea typeface="나눔고딕" panose="020D0604000000000000" pitchFamily="50" charset="-127"/>
              </a:rPr>
              <a:t>국토교통백서</a:t>
            </a:r>
            <a:r>
              <a:rPr lang="en-US" altLang="ko-KR" sz="1200" dirty="0" smtClean="0">
                <a:ea typeface="나눔고딕" panose="020D0604000000000000" pitchFamily="50" charset="-127"/>
              </a:rPr>
              <a:t>, 2015 </a:t>
            </a:r>
            <a:r>
              <a:rPr lang="ko-KR" altLang="en-US" sz="1200" dirty="0" smtClean="0">
                <a:ea typeface="나눔고딕" panose="020D0604000000000000" pitchFamily="50" charset="-127"/>
              </a:rPr>
              <a:t>국가재정운용계획 </a:t>
            </a:r>
            <a:r>
              <a:rPr lang="en-US" altLang="ko-KR" sz="1200" dirty="0" smtClean="0">
                <a:ea typeface="나눔고딕" panose="020D0604000000000000" pitchFamily="50" charset="-127"/>
              </a:rPr>
              <a:t>SOC </a:t>
            </a:r>
            <a:r>
              <a:rPr lang="ko-KR" altLang="en-US" sz="1200" dirty="0" smtClean="0">
                <a:ea typeface="나눔고딕" panose="020D0604000000000000" pitchFamily="50" charset="-127"/>
              </a:rPr>
              <a:t>작업반 보고서 재인용 </a:t>
            </a:r>
            <a:endParaRPr lang="en-US" altLang="ko-KR" sz="1200" dirty="0" smtClean="0">
              <a:ea typeface="나눔고딕" panose="020D0604000000000000" pitchFamily="50" charset="-127"/>
            </a:endParaRPr>
          </a:p>
        </p:txBody>
      </p:sp>
      <p:sp>
        <p:nvSpPr>
          <p:cNvPr id="14" name="[입력란]_특징 (노랑색)"/>
          <p:cNvSpPr txBox="1"/>
          <p:nvPr/>
        </p:nvSpPr>
        <p:spPr>
          <a:xfrm>
            <a:off x="197146" y="278617"/>
            <a:ext cx="102457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주요</a:t>
            </a:r>
            <a:r>
              <a:rPr lang="en-US" altLang="ko-KR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선진국들의 인프라 투자정책 동향  </a:t>
            </a:r>
            <a:endParaRPr lang="ko-KR" altLang="en-US" sz="2400" b="1" dirty="0">
              <a:ln>
                <a:solidFill>
                  <a:srgbClr val="FBA70F">
                    <a:alpha val="0"/>
                  </a:srgbClr>
                </a:solidFill>
              </a:ln>
              <a:solidFill>
                <a:prstClr val="white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6" name="Picture 10" descr="일본 국기에 대한 이미지 검색결과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80" y="3132559"/>
            <a:ext cx="1188000" cy="792000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953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3"/>
          <p:cNvGrpSpPr/>
          <p:nvPr/>
        </p:nvGrpSpPr>
        <p:grpSpPr>
          <a:xfrm>
            <a:off x="10398672" y="7103316"/>
            <a:ext cx="311969" cy="303549"/>
            <a:chOff x="10243244" y="6588943"/>
            <a:chExt cx="293141" cy="285230"/>
          </a:xfrm>
        </p:grpSpPr>
        <p:sp>
          <p:nvSpPr>
            <p:cNvPr id="9" name="양쪽 모서리가 둥근 사각형 8"/>
            <p:cNvSpPr/>
            <p:nvPr/>
          </p:nvSpPr>
          <p:spPr>
            <a:xfrm rot="16200000">
              <a:off x="10275254" y="6613041"/>
              <a:ext cx="231154" cy="291109"/>
            </a:xfrm>
            <a:prstGeom prst="round2SameRect">
              <a:avLst/>
            </a:prstGeom>
            <a:solidFill>
              <a:srgbClr val="1F497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</a:endParaRPr>
            </a:p>
          </p:txBody>
        </p:sp>
        <p:sp>
          <p:nvSpPr>
            <p:cNvPr id="10" name="양쪽 모서리가 둥근 사각형 9"/>
            <p:cNvSpPr/>
            <p:nvPr/>
          </p:nvSpPr>
          <p:spPr>
            <a:xfrm>
              <a:off x="10243244" y="6588943"/>
              <a:ext cx="288032" cy="252240"/>
            </a:xfrm>
            <a:prstGeom prst="round2Same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A473F55D-C486-4822-A7F8-6C705B91FBA8}" type="slidenum">
                <a:rPr kumimoji="0" lang="ko-KR" alt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바른돋움OTF 2" pitchFamily="50" charset="-127"/>
                  <a:ea typeface="바른돋움OTF 2" pitchFamily="50" charset="-127"/>
                  <a:cs typeface="Arial" pitchFamily="34" charset="0"/>
                </a:rPr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12</a:t>
              </a:fld>
              <a:endPara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  <a:cs typeface="Arial" pitchFamily="34" charset="0"/>
              </a:endParaRPr>
            </a:p>
          </p:txBody>
        </p:sp>
      </p:grpSp>
      <p:sp>
        <p:nvSpPr>
          <p:cNvPr id="12" name="[입력란]_특징 (노랑색)"/>
          <p:cNvSpPr txBox="1"/>
          <p:nvPr/>
        </p:nvSpPr>
        <p:spPr>
          <a:xfrm>
            <a:off x="197146" y="278617"/>
            <a:ext cx="102457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주요</a:t>
            </a:r>
            <a:r>
              <a:rPr lang="en-US" altLang="ko-KR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선진국들의 인프라 투자정책 동향  </a:t>
            </a:r>
            <a:endParaRPr lang="ko-KR" altLang="en-US" sz="2400" b="1" dirty="0">
              <a:ln>
                <a:solidFill>
                  <a:srgbClr val="FBA70F">
                    <a:alpha val="0"/>
                  </a:srgbClr>
                </a:solidFill>
              </a:ln>
              <a:solidFill>
                <a:prstClr val="white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438532" y="1332360"/>
            <a:ext cx="9942600" cy="57606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0" h="31750"/>
              <a:contourClr>
                <a:schemeClr val="bg1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77800">
              <a:lnSpc>
                <a:spcPct val="110000"/>
              </a:lnSpc>
              <a:buSzPct val="100000"/>
              <a:defRPr/>
            </a:pPr>
            <a:r>
              <a:rPr lang="ko-KR" altLang="pt-B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미</a:t>
            </a:r>
            <a:r>
              <a:rPr lang="pt-BR" altLang="ko-KR" sz="2800" b="1" spc="-240" dirty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(</a:t>
            </a:r>
            <a:r>
              <a:rPr lang="ko-KR" altLang="pt-BR" sz="2800" b="1" spc="-240" dirty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美</a:t>
            </a:r>
            <a:r>
              <a:rPr lang="pt-BR" altLang="ko-KR" sz="2800" b="1" spc="-240" dirty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) </a:t>
            </a:r>
            <a:r>
              <a:rPr lang="ko-KR" altLang="pt-BR" sz="2800" b="1" spc="-240" dirty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대선 후보들</a:t>
            </a:r>
            <a:r>
              <a:rPr lang="pt-BR" altLang="ko-KR" sz="2800" b="1" spc="-240" dirty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, “No.1 </a:t>
            </a:r>
            <a:r>
              <a:rPr lang="pt-BR" altLang="ko-KR" sz="2800" b="1" spc="-240" dirty="0" err="1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Economic</a:t>
            </a:r>
            <a:r>
              <a:rPr lang="pt-BR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Agenda</a:t>
            </a:r>
            <a:r>
              <a:rPr lang="pt-BR" altLang="ko-KR" sz="2800" b="1" spc="-240" dirty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”</a:t>
            </a:r>
            <a:r>
              <a:rPr lang="ko-KR" altLang="pt-BR" sz="2800" b="1" spc="-240" dirty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로 인프라 </a:t>
            </a:r>
            <a:r>
              <a:rPr lang="ko-KR" altLang="pt-B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투자</a:t>
            </a:r>
            <a:r>
              <a:rPr lang="pt-BR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공약</a:t>
            </a:r>
            <a:endParaRPr lang="ko-KR" altLang="pt-BR" sz="2800" b="1" spc="-240" dirty="0">
              <a:solidFill>
                <a:srgbClr val="001F5B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</p:txBody>
      </p:sp>
      <p:pic>
        <p:nvPicPr>
          <p:cNvPr id="37" name="Picture 2" descr="http://www.slate.com/content/dam/slate/blogs/xx_factor/2016/01/29/donald_trump_s_transformation_of_the_republican_primary_into_a_reality_tv/507342162-republican-presidential-candidate-donald-trump-speaks.jpg.CROP.promo-xlarge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3" t="18813" r="8993" b="18658"/>
          <a:stretch/>
        </p:blipFill>
        <p:spPr bwMode="auto">
          <a:xfrm>
            <a:off x="6493893" y="2129196"/>
            <a:ext cx="3143197" cy="171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모서리가 둥근 직사각형 37"/>
          <p:cNvSpPr/>
          <p:nvPr/>
        </p:nvSpPr>
        <p:spPr>
          <a:xfrm>
            <a:off x="565111" y="4371417"/>
            <a:ext cx="4320480" cy="2911706"/>
          </a:xfrm>
          <a:prstGeom prst="roundRect">
            <a:avLst>
              <a:gd name="adj" fmla="val 3598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9" name="모서리가 둥근 직사각형 38"/>
          <p:cNvSpPr/>
          <p:nvPr/>
        </p:nvSpPr>
        <p:spPr>
          <a:xfrm>
            <a:off x="5706740" y="4368392"/>
            <a:ext cx="4510631" cy="2914731"/>
          </a:xfrm>
          <a:prstGeom prst="roundRect">
            <a:avLst>
              <a:gd name="adj" fmla="val 3598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6" name="TextBox 38"/>
          <p:cNvSpPr txBox="1"/>
          <p:nvPr/>
        </p:nvSpPr>
        <p:spPr>
          <a:xfrm>
            <a:off x="588655" y="4447392"/>
            <a:ext cx="4255959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 defTabSz="1043056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향후 </a:t>
            </a:r>
            <a:r>
              <a:rPr lang="en-US" altLang="ko-KR" sz="1400" b="1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5</a:t>
            </a:r>
            <a:r>
              <a:rPr lang="ko-KR" altLang="en-US" sz="1400" b="1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년 동안 교통</a:t>
            </a:r>
            <a:r>
              <a:rPr lang="en-US" altLang="ko-KR" sz="1400" b="1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, </a:t>
            </a:r>
            <a:r>
              <a:rPr lang="ko-KR" altLang="en-US" sz="1400" b="1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수자원</a:t>
            </a:r>
            <a:r>
              <a:rPr lang="en-US" altLang="ko-KR" sz="1400" b="1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, </a:t>
            </a:r>
            <a:r>
              <a:rPr lang="ko-KR" altLang="en-US" sz="1400" b="1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에너지 및 기타 </a:t>
            </a:r>
            <a:r>
              <a:rPr lang="en-US" altLang="ko-KR" sz="1400" b="1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SOC</a:t>
            </a:r>
            <a:r>
              <a:rPr lang="ko-KR" altLang="en-US" sz="1400" b="1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에 </a:t>
            </a:r>
            <a:r>
              <a:rPr lang="en-US" altLang="ko-KR" sz="1400" b="1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2,750</a:t>
            </a:r>
            <a:r>
              <a:rPr lang="ko-KR" altLang="en-US" sz="1400" b="1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달러</a:t>
            </a:r>
            <a:r>
              <a:rPr lang="en-US" altLang="ko-KR" sz="1400" b="1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(</a:t>
            </a:r>
            <a:r>
              <a:rPr lang="ko-KR" altLang="en-US" sz="1400" b="1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약 </a:t>
            </a:r>
            <a:r>
              <a:rPr lang="en-US" altLang="ko-KR" sz="1400" b="1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310</a:t>
            </a:r>
            <a:r>
              <a:rPr lang="ko-KR" altLang="en-US" sz="1400" b="1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조원</a:t>
            </a:r>
            <a:r>
              <a:rPr lang="en-US" altLang="ko-KR" sz="1400" b="1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) </a:t>
            </a:r>
            <a:r>
              <a:rPr lang="ko-KR" altLang="en-US" sz="1400" b="1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투자</a:t>
            </a:r>
            <a:endParaRPr lang="en-US" altLang="ko-KR" sz="1400" b="1" dirty="0" smtClean="0">
              <a:solidFill>
                <a:prstClr val="black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180000" indent="-180000" defTabSz="1043056">
              <a:lnSpc>
                <a:spcPts val="2500"/>
              </a:lnSpc>
              <a:buFontTx/>
              <a:buChar char="-"/>
            </a:pPr>
            <a:r>
              <a:rPr lang="ko-KR" altLang="en-US" sz="1400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국가 인프라은행</a:t>
            </a:r>
            <a:r>
              <a:rPr lang="en-US" altLang="ko-KR" sz="1400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(National Infrastructure Bank)</a:t>
            </a:r>
            <a:r>
              <a:rPr lang="ko-KR" altLang="en-US" sz="1400" dirty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r>
              <a:rPr lang="ko-KR" altLang="en-US" sz="1400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설립</a:t>
            </a:r>
            <a:endParaRPr lang="en-US" altLang="ko-KR" sz="1400" dirty="0" smtClean="0">
              <a:solidFill>
                <a:prstClr val="black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180000" indent="-180000" defTabSz="1043056">
              <a:lnSpc>
                <a:spcPts val="2500"/>
              </a:lnSpc>
              <a:buFontTx/>
              <a:buChar char="-"/>
            </a:pPr>
            <a:r>
              <a:rPr lang="ko-KR" altLang="en-US" sz="1400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재건채권프로그램</a:t>
            </a:r>
            <a:r>
              <a:rPr lang="en-US" altLang="ko-KR" sz="1400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(Build America Bond Program)</a:t>
            </a:r>
            <a:r>
              <a:rPr lang="ko-KR" altLang="en-US" sz="1400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 부활</a:t>
            </a:r>
            <a:endParaRPr lang="en-US" altLang="ko-KR" sz="1400" dirty="0" smtClean="0">
              <a:solidFill>
                <a:prstClr val="black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  <p:sp>
        <p:nvSpPr>
          <p:cNvPr id="47" name="TextBox 39"/>
          <p:cNvSpPr txBox="1"/>
          <p:nvPr/>
        </p:nvSpPr>
        <p:spPr>
          <a:xfrm>
            <a:off x="5688816" y="4447392"/>
            <a:ext cx="4507709" cy="2667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 defTabSz="1043056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 err="1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힐러리</a:t>
            </a:r>
            <a:r>
              <a:rPr lang="ko-KR" altLang="en-US" sz="1400" b="1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 클린턴보다 </a:t>
            </a:r>
            <a:r>
              <a:rPr lang="en-US" altLang="ko-KR" sz="1400" b="1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“</a:t>
            </a:r>
            <a:r>
              <a:rPr lang="ko-KR" altLang="en-US" sz="1400" b="1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적어도 두 배</a:t>
            </a:r>
            <a:r>
              <a:rPr lang="en-US" altLang="ko-KR" sz="1400" b="1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” </a:t>
            </a:r>
            <a:r>
              <a:rPr lang="ko-KR" altLang="en-US" sz="1400" b="1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이상</a:t>
            </a:r>
            <a:r>
              <a:rPr lang="en-US" altLang="ko-KR" sz="1400" b="1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(1</a:t>
            </a:r>
            <a:r>
              <a:rPr lang="ko-KR" altLang="en-US" sz="1400" b="1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조 달러</a:t>
            </a:r>
            <a:r>
              <a:rPr lang="en-US" altLang="ko-KR" sz="1400" b="1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)</a:t>
            </a:r>
            <a:r>
              <a:rPr lang="ko-KR" altLang="en-US" sz="1400" b="1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의 재원을 인프라에 투입한다고 공약  </a:t>
            </a:r>
            <a:endParaRPr lang="en-US" altLang="ko-KR" sz="1400" b="1" dirty="0" smtClean="0">
              <a:solidFill>
                <a:prstClr val="black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273050" indent="-130175" defTabSz="1043056">
              <a:lnSpc>
                <a:spcPts val="2500"/>
              </a:lnSpc>
              <a:buFontTx/>
              <a:buChar char="-"/>
            </a:pPr>
            <a:r>
              <a:rPr lang="ko-KR" altLang="en-US" sz="1400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인프라 펀드 등을 통해 재원 마련</a:t>
            </a:r>
            <a:endParaRPr lang="en-US" altLang="ko-KR" sz="1400" dirty="0" smtClean="0">
              <a:solidFill>
                <a:prstClr val="black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180000" lvl="0" indent="-18000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민간 자본의 인프라 투자에 인센티브 </a:t>
            </a:r>
            <a:r>
              <a:rPr lang="ko-KR" altLang="en-US" sz="1400" b="1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제공 방안 제시</a:t>
            </a:r>
            <a:endParaRPr lang="en-US" altLang="ko-KR" sz="1400" b="1" dirty="0">
              <a:solidFill>
                <a:prstClr val="black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273050" lvl="0" indent="-130175">
              <a:lnSpc>
                <a:spcPct val="150000"/>
              </a:lnSpc>
            </a:pPr>
            <a:r>
              <a:rPr lang="en-US" altLang="ko-KR" sz="1400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- </a:t>
            </a:r>
            <a:r>
              <a:rPr lang="ko-KR" altLang="en-US" sz="1400" dirty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투자금에 세액 공제율 </a:t>
            </a:r>
            <a:r>
              <a:rPr lang="en-US" altLang="ko-KR" sz="1400" dirty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82% </a:t>
            </a:r>
            <a:r>
              <a:rPr lang="ko-KR" altLang="en-US" sz="1400" dirty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적용 </a:t>
            </a:r>
            <a:r>
              <a:rPr lang="en-US" altLang="ko-KR" sz="1400" dirty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(13.6%</a:t>
            </a:r>
            <a:r>
              <a:rPr lang="ko-KR" altLang="en-US" sz="1400" dirty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의 투자비용 절감 효과</a:t>
            </a:r>
            <a:r>
              <a:rPr lang="en-US" altLang="ko-KR" sz="1400" dirty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, </a:t>
            </a:r>
            <a:r>
              <a:rPr lang="ko-KR" altLang="en-US" sz="1400" dirty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미의회예산처</a:t>
            </a:r>
            <a:r>
              <a:rPr lang="en-US" altLang="ko-KR" sz="1400" dirty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(CBO))</a:t>
            </a:r>
          </a:p>
          <a:p>
            <a:pPr marL="273050" lvl="0" indent="-130175">
              <a:lnSpc>
                <a:spcPct val="150000"/>
              </a:lnSpc>
            </a:pPr>
            <a:r>
              <a:rPr lang="en-US" altLang="ko-KR" sz="1400" dirty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- </a:t>
            </a:r>
            <a:r>
              <a:rPr lang="ko-KR" altLang="en-US" sz="1400" dirty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해외 유보금에 부과하는 세금의 </a:t>
            </a:r>
            <a:r>
              <a:rPr lang="en-US" altLang="ko-KR" sz="1400" dirty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10%</a:t>
            </a:r>
            <a:r>
              <a:rPr lang="ko-KR" altLang="en-US" sz="1400" dirty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를 인프라 투자에 활용</a:t>
            </a:r>
            <a:r>
              <a:rPr lang="en-US" altLang="ko-KR" sz="1400" dirty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, </a:t>
            </a:r>
            <a:r>
              <a:rPr lang="ko-KR" altLang="en-US" sz="1400" dirty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인프라에 투자할 경우 </a:t>
            </a:r>
            <a:r>
              <a:rPr lang="ko-KR" altLang="en-US" sz="1400" dirty="0" smtClean="0">
                <a:solidFill>
                  <a:prstClr val="black"/>
                </a:solidFill>
                <a:latin typeface="Nanum Gothic" charset="-127"/>
                <a:ea typeface="Nanum Gothic" charset="-127"/>
                <a:cs typeface="Nanum Gothic" charset="-127"/>
              </a:rPr>
              <a:t>세제혜택</a:t>
            </a:r>
            <a:endParaRPr lang="en-US" altLang="ko-KR" sz="1400" dirty="0">
              <a:solidFill>
                <a:prstClr val="black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  <p:sp>
        <p:nvSpPr>
          <p:cNvPr id="48" name="TextBox 40"/>
          <p:cNvSpPr txBox="1"/>
          <p:nvPr/>
        </p:nvSpPr>
        <p:spPr>
          <a:xfrm>
            <a:off x="597371" y="3909055"/>
            <a:ext cx="4255959" cy="378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43056">
              <a:lnSpc>
                <a:spcPts val="2500"/>
              </a:lnSpc>
            </a:pPr>
            <a:r>
              <a:rPr lang="en-US" altLang="ko-KR" sz="1600" b="1" dirty="0" smtClean="0">
                <a:solidFill>
                  <a:prstClr val="black"/>
                </a:solidFill>
                <a:ea typeface="나눔고딕" panose="020D0604000000000000" pitchFamily="50" charset="-127"/>
              </a:rPr>
              <a:t>Hillary Clinton</a:t>
            </a:r>
          </a:p>
        </p:txBody>
      </p:sp>
      <p:sp>
        <p:nvSpPr>
          <p:cNvPr id="49" name="TextBox 41"/>
          <p:cNvSpPr txBox="1"/>
          <p:nvPr/>
        </p:nvSpPr>
        <p:spPr>
          <a:xfrm>
            <a:off x="5776203" y="3914319"/>
            <a:ext cx="4371703" cy="378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43056">
              <a:lnSpc>
                <a:spcPts val="2500"/>
              </a:lnSpc>
            </a:pPr>
            <a:r>
              <a:rPr lang="en-US" altLang="ko-KR" sz="1600" b="1" dirty="0" smtClean="0">
                <a:solidFill>
                  <a:prstClr val="black"/>
                </a:solidFill>
                <a:ea typeface="나눔고딕" panose="020D0604000000000000" pitchFamily="50" charset="-127"/>
              </a:rPr>
              <a:t>Donald Trump</a:t>
            </a:r>
          </a:p>
        </p:txBody>
      </p:sp>
      <p:sp>
        <p:nvSpPr>
          <p:cNvPr id="50" name="TextBox 44"/>
          <p:cNvSpPr txBox="1"/>
          <p:nvPr/>
        </p:nvSpPr>
        <p:spPr>
          <a:xfrm>
            <a:off x="4779977" y="2438363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43056"/>
            <a:r>
              <a:rPr lang="en-US" altLang="ko-KR" sz="6000" b="1" dirty="0" smtClean="0">
                <a:solidFill>
                  <a:srgbClr val="C000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vs</a:t>
            </a:r>
            <a:endParaRPr lang="ko-KR" altLang="en-US" sz="6000" b="1" dirty="0">
              <a:solidFill>
                <a:srgbClr val="C00000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8651" y="2125439"/>
            <a:ext cx="30734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30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3"/>
          <p:cNvGrpSpPr/>
          <p:nvPr/>
        </p:nvGrpSpPr>
        <p:grpSpPr>
          <a:xfrm>
            <a:off x="10398672" y="7103316"/>
            <a:ext cx="311969" cy="303549"/>
            <a:chOff x="10243244" y="6588943"/>
            <a:chExt cx="293141" cy="285230"/>
          </a:xfrm>
        </p:grpSpPr>
        <p:sp>
          <p:nvSpPr>
            <p:cNvPr id="9" name="양쪽 모서리가 둥근 사각형 8"/>
            <p:cNvSpPr/>
            <p:nvPr/>
          </p:nvSpPr>
          <p:spPr>
            <a:xfrm rot="16200000">
              <a:off x="10275254" y="6613041"/>
              <a:ext cx="231154" cy="291109"/>
            </a:xfrm>
            <a:prstGeom prst="round2SameRect">
              <a:avLst/>
            </a:prstGeom>
            <a:solidFill>
              <a:srgbClr val="1F497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</a:endParaRPr>
            </a:p>
          </p:txBody>
        </p:sp>
        <p:sp>
          <p:nvSpPr>
            <p:cNvPr id="10" name="양쪽 모서리가 둥근 사각형 9"/>
            <p:cNvSpPr/>
            <p:nvPr/>
          </p:nvSpPr>
          <p:spPr>
            <a:xfrm>
              <a:off x="10243244" y="6588943"/>
              <a:ext cx="288032" cy="252240"/>
            </a:xfrm>
            <a:prstGeom prst="round2Same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A473F55D-C486-4822-A7F8-6C705B91FBA8}" type="slidenum">
                <a:rPr kumimoji="0" lang="ko-KR" alt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바른돋움OTF 2" pitchFamily="50" charset="-127"/>
                  <a:ea typeface="바른돋움OTF 2" pitchFamily="50" charset="-127"/>
                  <a:cs typeface="Arial" pitchFamily="34" charset="0"/>
                </a:rPr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13</a:t>
              </a:fld>
              <a:endPara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  <a:cs typeface="Arial" pitchFamily="34" charset="0"/>
              </a:endParaRPr>
            </a:p>
          </p:txBody>
        </p:sp>
      </p:grpSp>
      <p:sp>
        <p:nvSpPr>
          <p:cNvPr id="30" name="Rectangle 3"/>
          <p:cNvSpPr txBox="1">
            <a:spLocks noChangeArrowheads="1"/>
          </p:cNvSpPr>
          <p:nvPr/>
        </p:nvSpPr>
        <p:spPr>
          <a:xfrm>
            <a:off x="438532" y="1467924"/>
            <a:ext cx="9942600" cy="1016563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0" h="31750"/>
              <a:contourClr>
                <a:schemeClr val="bg1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77800">
              <a:lnSpc>
                <a:spcPct val="110000"/>
              </a:lnSpc>
              <a:buSzPct val="100000"/>
              <a:defRPr/>
            </a:pP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미국의 경우 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‘16~’25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인프라 투자예산은 약 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$1.9tril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이나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,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필요 투자 금액은 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$3.6tril 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로 추정 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  <a:sym typeface="Wingdings"/>
              </a:rPr>
              <a:t> </a:t>
            </a:r>
            <a:r>
              <a:rPr lang="en-US" altLang="ko-KR" sz="2800" b="1" spc="-240" dirty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(10</a:t>
            </a:r>
            <a:r>
              <a:rPr lang="ko-KR" altLang="en-US" sz="2800" b="1" spc="-240" dirty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년간</a:t>
            </a:r>
            <a:r>
              <a:rPr lang="en-US" altLang="ko-KR" sz="2800" b="1" spc="-240" dirty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)</a:t>
            </a:r>
            <a:r>
              <a:rPr lang="ko-KR" altLang="en-US" sz="2800" b="1" spc="-240" dirty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  <a:sym typeface="Wingdings"/>
              </a:rPr>
              <a:t>Infra Funding Gap = $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1.7tril 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</a:t>
            </a:r>
            <a:endParaRPr lang="en-US" altLang="ko-KR" sz="2800" b="1" spc="-240" dirty="0">
              <a:solidFill>
                <a:srgbClr val="001F5B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</p:txBody>
      </p:sp>
      <p:sp>
        <p:nvSpPr>
          <p:cNvPr id="31" name="[입력란]_특징 (노랑색)"/>
          <p:cNvSpPr txBox="1"/>
          <p:nvPr/>
        </p:nvSpPr>
        <p:spPr>
          <a:xfrm>
            <a:off x="197146" y="278617"/>
            <a:ext cx="102457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주요</a:t>
            </a:r>
            <a:r>
              <a:rPr lang="en-US" altLang="ko-KR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선진국들의 인프라 투자정책 동향  </a:t>
            </a:r>
            <a:endParaRPr lang="ko-KR" altLang="en-US" sz="2400" b="1" dirty="0">
              <a:ln>
                <a:solidFill>
                  <a:srgbClr val="FBA70F">
                    <a:alpha val="0"/>
                  </a:srgbClr>
                </a:solidFill>
              </a:ln>
              <a:solidFill>
                <a:prstClr val="white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913" y="3233747"/>
            <a:ext cx="5112568" cy="3869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28"/>
          <p:cNvSpPr txBox="1"/>
          <p:nvPr/>
        </p:nvSpPr>
        <p:spPr>
          <a:xfrm>
            <a:off x="4879913" y="7101961"/>
            <a:ext cx="51113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자료</a:t>
            </a:r>
            <a:r>
              <a:rPr lang="en-US" altLang="ko-KR" sz="11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: The New York Times, “America’s Infrastructure Is Getting Worse”; </a:t>
            </a:r>
          </a:p>
          <a:p>
            <a:r>
              <a:rPr lang="en-US" altLang="ko-KR" sz="11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1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    Bureau of Economic Analysis; Texas A&amp;M Transportation Institute</a:t>
            </a:r>
            <a:endParaRPr lang="ko-KR" altLang="en-US" sz="11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5332176" y="2761238"/>
            <a:ext cx="42055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미국 인프라자산의 평균연령</a:t>
            </a:r>
            <a:r>
              <a:rPr lang="ko-KR" altLang="en-US" sz="2000" b="1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</a:t>
            </a: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추이 </a:t>
            </a:r>
            <a:endParaRPr lang="ko-KR" alt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739008" y="7101961"/>
            <a:ext cx="32662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자료</a:t>
            </a:r>
            <a:r>
              <a:rPr lang="en-US" altLang="ko-KR" sz="11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1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미국 토목학회 </a:t>
            </a:r>
            <a:r>
              <a:rPr lang="en-US" altLang="ko-KR" sz="11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(2017, 2</a:t>
            </a:r>
            <a:r>
              <a:rPr lang="ko-KR" altLang="en-US" sz="11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월</a:t>
            </a:r>
            <a:r>
              <a:rPr lang="en-US" altLang="ko-KR" sz="11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3" t="13827" r="38890"/>
          <a:stretch/>
        </p:blipFill>
        <p:spPr bwMode="auto">
          <a:xfrm>
            <a:off x="739008" y="2628503"/>
            <a:ext cx="3251984" cy="447345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77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4749" y="2242848"/>
            <a:ext cx="5478821" cy="4079771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" name="그룹 63"/>
          <p:cNvGrpSpPr/>
          <p:nvPr/>
        </p:nvGrpSpPr>
        <p:grpSpPr>
          <a:xfrm>
            <a:off x="10398672" y="7103316"/>
            <a:ext cx="311969" cy="303549"/>
            <a:chOff x="10243244" y="6588943"/>
            <a:chExt cx="293141" cy="285230"/>
          </a:xfrm>
        </p:grpSpPr>
        <p:sp>
          <p:nvSpPr>
            <p:cNvPr id="9" name="양쪽 모서리가 둥근 사각형 8"/>
            <p:cNvSpPr/>
            <p:nvPr/>
          </p:nvSpPr>
          <p:spPr>
            <a:xfrm rot="16200000">
              <a:off x="10275254" y="6613041"/>
              <a:ext cx="231154" cy="291109"/>
            </a:xfrm>
            <a:prstGeom prst="round2SameRect">
              <a:avLst/>
            </a:prstGeom>
            <a:solidFill>
              <a:srgbClr val="1F497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</a:endParaRPr>
            </a:p>
          </p:txBody>
        </p:sp>
        <p:sp>
          <p:nvSpPr>
            <p:cNvPr id="10" name="양쪽 모서리가 둥근 사각형 9"/>
            <p:cNvSpPr/>
            <p:nvPr/>
          </p:nvSpPr>
          <p:spPr>
            <a:xfrm>
              <a:off x="10243244" y="6588943"/>
              <a:ext cx="288032" cy="252240"/>
            </a:xfrm>
            <a:prstGeom prst="round2Same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A473F55D-C486-4822-A7F8-6C705B91FBA8}" type="slidenum">
                <a:rPr kumimoji="0" lang="ko-KR" alt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바른돋움OTF 2" pitchFamily="50" charset="-127"/>
                  <a:ea typeface="바른돋움OTF 2" pitchFamily="50" charset="-127"/>
                  <a:cs typeface="Arial" pitchFamily="34" charset="0"/>
                </a:rPr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14</a:t>
              </a:fld>
              <a:endPara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  <a:cs typeface="Arial" pitchFamily="34" charset="0"/>
              </a:endParaRPr>
            </a:p>
          </p:txBody>
        </p:sp>
      </p:grpSp>
      <p:sp>
        <p:nvSpPr>
          <p:cNvPr id="6" name="[입력란]_특징 (노랑색)"/>
          <p:cNvSpPr txBox="1"/>
          <p:nvPr/>
        </p:nvSpPr>
        <p:spPr>
          <a:xfrm>
            <a:off x="197146" y="278617"/>
            <a:ext cx="102457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주요</a:t>
            </a:r>
            <a:r>
              <a:rPr lang="en-US" altLang="ko-KR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선진국들의 인프라 투자정책 동향  </a:t>
            </a:r>
            <a:endParaRPr lang="ko-KR" altLang="en-US" sz="2400" b="1" dirty="0">
              <a:ln>
                <a:solidFill>
                  <a:srgbClr val="FBA70F">
                    <a:alpha val="0"/>
                  </a:srgbClr>
                </a:solidFill>
              </a:ln>
              <a:solidFill>
                <a:prstClr val="white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38532" y="1332359"/>
            <a:ext cx="9942600" cy="63667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0" h="31750"/>
              <a:contourClr>
                <a:schemeClr val="bg1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77800">
              <a:lnSpc>
                <a:spcPct val="110000"/>
              </a:lnSpc>
              <a:buSzPct val="100000"/>
              <a:defRPr/>
            </a:pP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미국은 이미 재정만으로 감당하기 어려울 규모로 투자규모가 누적</a:t>
            </a:r>
            <a:endParaRPr lang="en-US" altLang="ko-KR" sz="2800" b="1" spc="-240" dirty="0">
              <a:solidFill>
                <a:srgbClr val="001F5B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681" y="2192214"/>
            <a:ext cx="4465265" cy="1947003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257" y="4253808"/>
            <a:ext cx="4447689" cy="2870311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모서리가 둥근 직사각형 11"/>
          <p:cNvSpPr/>
          <p:nvPr/>
        </p:nvSpPr>
        <p:spPr>
          <a:xfrm>
            <a:off x="5130676" y="4068663"/>
            <a:ext cx="1368152" cy="2160240"/>
          </a:xfrm>
          <a:prstGeom prst="roundRect">
            <a:avLst/>
          </a:prstGeom>
          <a:noFill/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16296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3"/>
          <p:cNvGrpSpPr/>
          <p:nvPr/>
        </p:nvGrpSpPr>
        <p:grpSpPr>
          <a:xfrm>
            <a:off x="10398672" y="7103316"/>
            <a:ext cx="311969" cy="303549"/>
            <a:chOff x="10243244" y="6588943"/>
            <a:chExt cx="293141" cy="285230"/>
          </a:xfrm>
        </p:grpSpPr>
        <p:sp>
          <p:nvSpPr>
            <p:cNvPr id="9" name="양쪽 모서리가 둥근 사각형 8"/>
            <p:cNvSpPr/>
            <p:nvPr/>
          </p:nvSpPr>
          <p:spPr>
            <a:xfrm rot="16200000">
              <a:off x="10275254" y="6613041"/>
              <a:ext cx="231154" cy="291109"/>
            </a:xfrm>
            <a:prstGeom prst="round2SameRect">
              <a:avLst/>
            </a:prstGeom>
            <a:solidFill>
              <a:srgbClr val="1F497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</a:endParaRPr>
            </a:p>
          </p:txBody>
        </p:sp>
        <p:sp>
          <p:nvSpPr>
            <p:cNvPr id="10" name="양쪽 모서리가 둥근 사각형 9"/>
            <p:cNvSpPr/>
            <p:nvPr/>
          </p:nvSpPr>
          <p:spPr>
            <a:xfrm>
              <a:off x="10243244" y="6588943"/>
              <a:ext cx="288032" cy="252240"/>
            </a:xfrm>
            <a:prstGeom prst="round2Same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A473F55D-C486-4822-A7F8-6C705B91FBA8}" type="slidenum">
                <a:rPr kumimoji="0" lang="ko-KR" alt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바른돋움OTF 2" pitchFamily="50" charset="-127"/>
                  <a:ea typeface="바른돋움OTF 2" pitchFamily="50" charset="-127"/>
                  <a:cs typeface="Arial" pitchFamily="34" charset="0"/>
                </a:rPr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15</a:t>
              </a:fld>
              <a:endPara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  <a:cs typeface="Arial" pitchFamily="34" charset="0"/>
              </a:endParaRPr>
            </a:p>
          </p:txBody>
        </p:sp>
      </p:grpSp>
      <p:sp>
        <p:nvSpPr>
          <p:cNvPr id="12" name="[입력란]_특징 (노랑색)"/>
          <p:cNvSpPr txBox="1"/>
          <p:nvPr/>
        </p:nvSpPr>
        <p:spPr>
          <a:xfrm>
            <a:off x="197146" y="278617"/>
            <a:ext cx="102457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주요</a:t>
            </a:r>
            <a:r>
              <a:rPr lang="en-US" altLang="ko-KR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선진국들의 인프라 투자정책 동향  </a:t>
            </a:r>
            <a:endParaRPr lang="ko-KR" altLang="en-US" sz="2400" b="1" dirty="0">
              <a:ln>
                <a:solidFill>
                  <a:srgbClr val="FBA70F">
                    <a:alpha val="0"/>
                  </a:srgbClr>
                </a:solidFill>
              </a:ln>
              <a:solidFill>
                <a:prstClr val="white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38532" y="1467924"/>
            <a:ext cx="9942600" cy="1016563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0" h="31750"/>
              <a:contourClr>
                <a:schemeClr val="bg1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77800">
              <a:lnSpc>
                <a:spcPct val="110000"/>
              </a:lnSpc>
              <a:buSzPct val="100000"/>
              <a:defRPr/>
            </a:pP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미국도 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’90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년대 초반까지 적극적으로 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SOC</a:t>
            </a:r>
            <a:r>
              <a:rPr lang="ko-KR" altLang="en-US" sz="2800" b="1" spc="-240" dirty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에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투자하였으나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,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이후 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GDP 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대비 </a:t>
            </a:r>
            <a:r>
              <a:rPr lang="en-US" altLang="ko-KR" sz="2800" b="1" u="sng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‘</a:t>
            </a:r>
            <a:r>
              <a:rPr lang="ko-KR" altLang="en-US" sz="2800" b="1" u="sng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투자비중</a:t>
            </a:r>
            <a:r>
              <a:rPr lang="en-US" altLang="ko-KR" sz="2800" b="1" u="sng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’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을 현저하게 줄였으며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, 2010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년 부터는 더 축소    </a:t>
            </a:r>
            <a:endParaRPr lang="en-US" altLang="ko-KR" sz="2800" b="1" spc="-240" dirty="0">
              <a:solidFill>
                <a:srgbClr val="001F5B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33" y="3668540"/>
            <a:ext cx="5122891" cy="30562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48354" y="6736912"/>
            <a:ext cx="50055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자료</a:t>
            </a:r>
            <a:r>
              <a:rPr lang="en-US" altLang="ko-KR" sz="11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: The New York Times, “America’s Infrastructure Is Getting Worse”; Bureau of Economic Analysis; Texas A&amp;M Transportation Institute</a:t>
            </a:r>
            <a:endParaRPr lang="ko-KR" altLang="en-US" sz="11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976187" y="2895934"/>
            <a:ext cx="38105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GDP </a:t>
            </a: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대비 인프라 투자비중</a:t>
            </a:r>
            <a:endParaRPr lang="ko-KR" altLang="en-US" sz="2000" dirty="0"/>
          </a:p>
        </p:txBody>
      </p:sp>
      <p:cxnSp>
        <p:nvCxnSpPr>
          <p:cNvPr id="4" name="직선 연결선[R] 3"/>
          <p:cNvCxnSpPr/>
          <p:nvPr/>
        </p:nvCxnSpPr>
        <p:spPr>
          <a:xfrm>
            <a:off x="3594320" y="4463208"/>
            <a:ext cx="0" cy="2047205"/>
          </a:xfrm>
          <a:prstGeom prst="line">
            <a:avLst/>
          </a:prstGeom>
          <a:ln w="28575">
            <a:solidFill>
              <a:srgbClr val="800000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[R] 15"/>
          <p:cNvCxnSpPr/>
          <p:nvPr/>
        </p:nvCxnSpPr>
        <p:spPr>
          <a:xfrm>
            <a:off x="5178496" y="4463208"/>
            <a:ext cx="0" cy="2047205"/>
          </a:xfrm>
          <a:prstGeom prst="line">
            <a:avLst/>
          </a:prstGeom>
          <a:ln w="28575">
            <a:solidFill>
              <a:srgbClr val="800000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4"/>
          <a:srcRect l="30900"/>
          <a:stretch/>
        </p:blipFill>
        <p:spPr>
          <a:xfrm>
            <a:off x="5719269" y="2900510"/>
            <a:ext cx="4530177" cy="38243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5616265" y="6806128"/>
            <a:ext cx="47361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자료</a:t>
            </a:r>
            <a:r>
              <a:rPr lang="en-US" altLang="ko-KR" sz="11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: Financial Times USA, Press Reader, 2016. April </a:t>
            </a:r>
          </a:p>
          <a:p>
            <a:r>
              <a:rPr lang="en-US" altLang="ko-KR" sz="11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* </a:t>
            </a:r>
            <a:r>
              <a:rPr lang="ko-KR" altLang="en-US" sz="11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미국 토목학회 추정내용을 </a:t>
            </a:r>
            <a:r>
              <a:rPr lang="en-US" altLang="ko-KR" sz="11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Financial Times </a:t>
            </a:r>
            <a:r>
              <a:rPr lang="en-US" altLang="ko-KR" sz="11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USA</a:t>
            </a:r>
            <a:r>
              <a:rPr lang="ko-KR" altLang="en-US" sz="11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에서 인용 </a:t>
            </a:r>
            <a:r>
              <a:rPr lang="en-US" altLang="ko-KR" sz="11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</a:p>
        </p:txBody>
      </p:sp>
      <p:cxnSp>
        <p:nvCxnSpPr>
          <p:cNvPr id="5" name="직선 연결선 4"/>
          <p:cNvCxnSpPr/>
          <p:nvPr/>
        </p:nvCxnSpPr>
        <p:spPr>
          <a:xfrm flipV="1">
            <a:off x="705122" y="5237540"/>
            <a:ext cx="4725865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274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3"/>
          <p:cNvGrpSpPr/>
          <p:nvPr/>
        </p:nvGrpSpPr>
        <p:grpSpPr>
          <a:xfrm>
            <a:off x="10398672" y="7103316"/>
            <a:ext cx="311969" cy="303549"/>
            <a:chOff x="10243244" y="6588943"/>
            <a:chExt cx="293141" cy="285230"/>
          </a:xfrm>
        </p:grpSpPr>
        <p:sp>
          <p:nvSpPr>
            <p:cNvPr id="9" name="양쪽 모서리가 둥근 사각형 8"/>
            <p:cNvSpPr/>
            <p:nvPr/>
          </p:nvSpPr>
          <p:spPr>
            <a:xfrm rot="16200000">
              <a:off x="10275254" y="6613041"/>
              <a:ext cx="231154" cy="291109"/>
            </a:xfrm>
            <a:prstGeom prst="round2SameRect">
              <a:avLst/>
            </a:prstGeom>
            <a:solidFill>
              <a:srgbClr val="1F497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</a:endParaRPr>
            </a:p>
          </p:txBody>
        </p:sp>
        <p:sp>
          <p:nvSpPr>
            <p:cNvPr id="10" name="양쪽 모서리가 둥근 사각형 9"/>
            <p:cNvSpPr/>
            <p:nvPr/>
          </p:nvSpPr>
          <p:spPr>
            <a:xfrm>
              <a:off x="10243244" y="6588943"/>
              <a:ext cx="288032" cy="252240"/>
            </a:xfrm>
            <a:prstGeom prst="round2Same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A473F55D-C486-4822-A7F8-6C705B91FBA8}" type="slidenum">
                <a:rPr kumimoji="0" lang="ko-KR" alt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바른돋움OTF 2" pitchFamily="50" charset="-127"/>
                  <a:ea typeface="바른돋움OTF 2" pitchFamily="50" charset="-127"/>
                  <a:cs typeface="Arial" pitchFamily="34" charset="0"/>
                </a:rPr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16</a:t>
              </a:fld>
              <a:endPara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  <a:cs typeface="Arial" pitchFamily="34" charset="0"/>
              </a:endParaRPr>
            </a:p>
          </p:txBody>
        </p:sp>
      </p:grp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438532" y="1467924"/>
            <a:ext cx="9942600" cy="1016563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0" h="31750"/>
              <a:contourClr>
                <a:schemeClr val="bg1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77800">
              <a:lnSpc>
                <a:spcPct val="110000"/>
              </a:lnSpc>
              <a:buSzPct val="100000"/>
              <a:defRPr/>
            </a:pP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미국의 경우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,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’50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년대 부터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약 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50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년 경과</a:t>
            </a:r>
            <a:r>
              <a:rPr lang="ko-KR" altLang="en-US" sz="2800" b="1" spc="-240" dirty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한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2003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년 부터는 유지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/>
                <a:ea typeface="맑은 고딕"/>
                <a:cs typeface="Tahoma" pitchFamily="34" charset="0"/>
              </a:rPr>
              <a:t>∙ 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관리비가 신규 투</a:t>
            </a:r>
            <a:r>
              <a:rPr lang="ko-KR" altLang="en-US" sz="2800" b="1" spc="-240" dirty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자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및 개량 비용을 지속적으로 초과  </a:t>
            </a:r>
            <a:endParaRPr lang="en-US" altLang="ko-KR" sz="2800" b="1" spc="-240" dirty="0">
              <a:solidFill>
                <a:srgbClr val="001F5B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6" t="22037" r="31874" b="24630"/>
          <a:stretch/>
        </p:blipFill>
        <p:spPr bwMode="auto">
          <a:xfrm>
            <a:off x="6732246" y="3316646"/>
            <a:ext cx="3692581" cy="19761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직사각형 20"/>
          <p:cNvSpPr/>
          <p:nvPr/>
        </p:nvSpPr>
        <p:spPr>
          <a:xfrm>
            <a:off x="162124" y="6759381"/>
            <a:ext cx="498505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100" dirty="0"/>
              <a:t>자료 </a:t>
            </a:r>
            <a:r>
              <a:rPr lang="en-US" altLang="ko-KR" sz="1100" dirty="0"/>
              <a:t>: </a:t>
            </a:r>
            <a:r>
              <a:rPr lang="en-US" altLang="ko-KR" sz="1100" dirty="0" smtClean="0"/>
              <a:t>Congress </a:t>
            </a:r>
            <a:r>
              <a:rPr lang="en-US" altLang="ko-KR" sz="1100" dirty="0"/>
              <a:t>of the United states Congressional Budget </a:t>
            </a:r>
            <a:r>
              <a:rPr lang="en-US" altLang="ko-KR" sz="1100" dirty="0" smtClean="0"/>
              <a:t>Office (2015)</a:t>
            </a:r>
            <a:endParaRPr lang="en-US" altLang="ko-KR" sz="1100" dirty="0"/>
          </a:p>
        </p:txBody>
      </p:sp>
      <p:sp>
        <p:nvSpPr>
          <p:cNvPr id="22" name="직사각형 21"/>
          <p:cNvSpPr/>
          <p:nvPr/>
        </p:nvSpPr>
        <p:spPr>
          <a:xfrm>
            <a:off x="6642844" y="2700511"/>
            <a:ext cx="37382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‘14</a:t>
            </a: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년</a:t>
            </a:r>
            <a:r>
              <a:rPr lang="en-US" altLang="ko-KR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, SOC</a:t>
            </a: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예산 배분</a:t>
            </a:r>
            <a:endParaRPr lang="ko-KR" altLang="en-US" sz="2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3" t="27091" r="16508" b="5608"/>
          <a:stretch/>
        </p:blipFill>
        <p:spPr bwMode="auto">
          <a:xfrm>
            <a:off x="197144" y="3316645"/>
            <a:ext cx="6359865" cy="3370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직사각형 24"/>
          <p:cNvSpPr/>
          <p:nvPr/>
        </p:nvSpPr>
        <p:spPr>
          <a:xfrm>
            <a:off x="189717" y="2700511"/>
            <a:ext cx="35007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미국의 </a:t>
            </a:r>
            <a:r>
              <a:rPr lang="en-US" altLang="ko-KR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SOC</a:t>
            </a: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투자금액 추이</a:t>
            </a:r>
            <a:endParaRPr lang="ko-KR" altLang="en-US" sz="2000" dirty="0"/>
          </a:p>
        </p:txBody>
      </p:sp>
      <p:sp>
        <p:nvSpPr>
          <p:cNvPr id="27" name="직사각형 26"/>
          <p:cNvSpPr/>
          <p:nvPr/>
        </p:nvSpPr>
        <p:spPr>
          <a:xfrm>
            <a:off x="6858868" y="5395435"/>
            <a:ext cx="12245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$181 </a:t>
            </a:r>
            <a:r>
              <a:rPr lang="en-US" altLang="ko-KR" sz="2000" b="1" spc="-50" dirty="0" err="1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bil</a:t>
            </a:r>
            <a:r>
              <a:rPr lang="en-US" altLang="ko-KR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</a:t>
            </a:r>
          </a:p>
          <a:p>
            <a:pPr algn="ctr"/>
            <a:r>
              <a:rPr lang="en-US" altLang="ko-KR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(43.5%)</a:t>
            </a:r>
            <a:endParaRPr lang="ko-KR" altLang="en-US" sz="2000" dirty="0"/>
          </a:p>
        </p:txBody>
      </p:sp>
      <p:sp>
        <p:nvSpPr>
          <p:cNvPr id="32" name="직사각형 31"/>
          <p:cNvSpPr/>
          <p:nvPr/>
        </p:nvSpPr>
        <p:spPr>
          <a:xfrm>
            <a:off x="8875092" y="5395435"/>
            <a:ext cx="12245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$235 </a:t>
            </a:r>
            <a:r>
              <a:rPr lang="en-US" altLang="ko-KR" sz="2000" b="1" spc="-50" dirty="0" err="1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bil</a:t>
            </a:r>
            <a:endParaRPr lang="en-US" altLang="ko-KR" sz="2000" b="1" spc="-50" dirty="0" smtClean="0">
              <a:solidFill>
                <a:srgbClr val="0070C0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  <a:p>
            <a:pPr algn="ctr"/>
            <a:r>
              <a:rPr lang="en-US" altLang="ko-KR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(56.5%)</a:t>
            </a:r>
            <a:endParaRPr lang="ko-KR" altLang="en-US" sz="2000" dirty="0"/>
          </a:p>
        </p:txBody>
      </p:sp>
      <p:sp>
        <p:nvSpPr>
          <p:cNvPr id="14" name="[입력란]_특징 (노랑색)"/>
          <p:cNvSpPr txBox="1"/>
          <p:nvPr/>
        </p:nvSpPr>
        <p:spPr>
          <a:xfrm>
            <a:off x="197146" y="278617"/>
            <a:ext cx="102457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주요</a:t>
            </a:r>
            <a:r>
              <a:rPr lang="en-US" altLang="ko-KR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선진국들의 인프라 투자정책 동향  </a:t>
            </a:r>
            <a:endParaRPr lang="ko-KR" altLang="en-US" sz="2400" b="1" dirty="0">
              <a:ln>
                <a:solidFill>
                  <a:srgbClr val="FBA70F">
                    <a:alpha val="0"/>
                  </a:srgbClr>
                </a:solidFill>
              </a:ln>
              <a:solidFill>
                <a:prstClr val="white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6" name="직선 연결선[R] 15"/>
          <p:cNvCxnSpPr/>
          <p:nvPr/>
        </p:nvCxnSpPr>
        <p:spPr>
          <a:xfrm>
            <a:off x="5346700" y="3420591"/>
            <a:ext cx="0" cy="2016224"/>
          </a:xfrm>
          <a:prstGeom prst="line">
            <a:avLst/>
          </a:prstGeom>
          <a:ln w="28575">
            <a:solidFill>
              <a:srgbClr val="800000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922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700" y="5820871"/>
            <a:ext cx="4869091" cy="1027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065" y="5332908"/>
            <a:ext cx="3643643" cy="2120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그룹 63"/>
          <p:cNvGrpSpPr/>
          <p:nvPr/>
        </p:nvGrpSpPr>
        <p:grpSpPr>
          <a:xfrm>
            <a:off x="10398672" y="7103316"/>
            <a:ext cx="311969" cy="303549"/>
            <a:chOff x="10243244" y="6588943"/>
            <a:chExt cx="293141" cy="285230"/>
          </a:xfrm>
        </p:grpSpPr>
        <p:sp>
          <p:nvSpPr>
            <p:cNvPr id="9" name="양쪽 모서리가 둥근 사각형 8"/>
            <p:cNvSpPr/>
            <p:nvPr/>
          </p:nvSpPr>
          <p:spPr>
            <a:xfrm rot="16200000">
              <a:off x="10275254" y="6613041"/>
              <a:ext cx="231154" cy="291109"/>
            </a:xfrm>
            <a:prstGeom prst="round2SameRect">
              <a:avLst/>
            </a:prstGeom>
            <a:solidFill>
              <a:srgbClr val="1F497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</a:endParaRPr>
            </a:p>
          </p:txBody>
        </p:sp>
        <p:sp>
          <p:nvSpPr>
            <p:cNvPr id="10" name="양쪽 모서리가 둥근 사각형 9"/>
            <p:cNvSpPr/>
            <p:nvPr/>
          </p:nvSpPr>
          <p:spPr>
            <a:xfrm>
              <a:off x="10243244" y="6588943"/>
              <a:ext cx="288032" cy="252240"/>
            </a:xfrm>
            <a:prstGeom prst="round2Same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A473F55D-C486-4822-A7F8-6C705B91FBA8}" type="slidenum">
                <a:rPr kumimoji="0" lang="ko-KR" alt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바른돋움OTF 2" pitchFamily="50" charset="-127"/>
                  <a:ea typeface="바른돋움OTF 2" pitchFamily="50" charset="-127"/>
                  <a:cs typeface="Arial" pitchFamily="34" charset="0"/>
                </a:rPr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17</a:t>
              </a:fld>
              <a:endPara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  <a:cs typeface="Arial" pitchFamily="34" charset="0"/>
              </a:endParaRPr>
            </a:p>
          </p:txBody>
        </p:sp>
      </p:grp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438532" y="1395916"/>
            <a:ext cx="9942600" cy="108857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0" h="31750"/>
              <a:contourClr>
                <a:schemeClr val="bg1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113">
              <a:lnSpc>
                <a:spcPct val="110000"/>
              </a:lnSpc>
              <a:buSzPct val="100000"/>
              <a:defRPr/>
            </a:pP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미국 사례에서 살펴본 바와 같이 우리나라 인프라에 대한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‘</a:t>
            </a:r>
            <a:r>
              <a:rPr lang="ko-KR" altLang="en-US" sz="2800" b="1" u="sng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명목 투자금액</a:t>
            </a:r>
            <a:r>
              <a:rPr lang="en-US" altLang="ko-KR" sz="2800" b="1" u="sng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’</a:t>
            </a:r>
            <a:r>
              <a:rPr lang="ko-KR" altLang="en-US" sz="2800" b="1" u="sng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을 장기적으로 축소하는 정책은 재고할 필요 </a:t>
            </a:r>
            <a:endParaRPr lang="en-US" altLang="ko-KR" sz="2800" b="1" spc="-240" dirty="0">
              <a:solidFill>
                <a:srgbClr val="001F5B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399936" y="2628503"/>
            <a:ext cx="996178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v"/>
              <a:defRPr/>
            </a:pP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설령 </a:t>
            </a:r>
            <a:r>
              <a:rPr lang="en-US" altLang="ko-KR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SOC </a:t>
            </a:r>
            <a:r>
              <a:rPr lang="ko-KR" altLang="en-US" sz="2000" b="1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스톡이 </a:t>
            </a: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충분하다고 하더라도</a:t>
            </a:r>
            <a:r>
              <a:rPr lang="en-US" altLang="ko-KR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,</a:t>
            </a: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</a:t>
            </a:r>
            <a:r>
              <a:rPr lang="ko-KR" altLang="en-US" sz="2000" b="1" u="sng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투자</a:t>
            </a:r>
            <a:r>
              <a:rPr lang="en-US" altLang="ko-KR" sz="2000" b="1" u="sng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’</a:t>
            </a:r>
            <a:r>
              <a:rPr lang="ko-KR" altLang="en-US" sz="2000" b="1" u="sng" spc="-50" dirty="0" err="1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金額</a:t>
            </a:r>
            <a:r>
              <a:rPr lang="en-US" altLang="ko-KR" sz="2000" b="1" u="sng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’</a:t>
            </a:r>
            <a:r>
              <a:rPr lang="en-US" altLang="ko-KR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</a:t>
            </a:r>
            <a:r>
              <a:rPr lang="ko-KR" altLang="en-US" sz="2000" b="1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을 </a:t>
            </a: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줄여도 된다는 것은 오해   </a:t>
            </a:r>
            <a:endParaRPr lang="en-US" altLang="ko-KR" sz="2000" b="1" spc="-50" dirty="0">
              <a:solidFill>
                <a:srgbClr val="0070C0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  <a:p>
            <a:pPr marL="542925" indent="-276225">
              <a:spcAft>
                <a:spcPts val="1200"/>
              </a:spcAft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600" spc="-50" dirty="0">
                <a:solidFill>
                  <a:srgbClr val="0070C0"/>
                </a:solidFill>
                <a:cs typeface="Tahoma" pitchFamily="34" charset="0"/>
              </a:rPr>
              <a:t>미국은 인프라에 대한 </a:t>
            </a:r>
            <a:r>
              <a:rPr lang="en-US" altLang="ko-KR" sz="1600" spc="-50" dirty="0" smtClean="0">
                <a:solidFill>
                  <a:srgbClr val="0070C0"/>
                </a:solidFill>
                <a:cs typeface="Tahoma" pitchFamily="34" charset="0"/>
              </a:rPr>
              <a:t>(‘</a:t>
            </a:r>
            <a:r>
              <a:rPr lang="ko-KR" altLang="en-US" sz="1600" spc="-50" dirty="0" smtClean="0">
                <a:solidFill>
                  <a:srgbClr val="0070C0"/>
                </a:solidFill>
                <a:cs typeface="Tahoma" pitchFamily="34" charset="0"/>
              </a:rPr>
              <a:t>투자비율</a:t>
            </a:r>
            <a:r>
              <a:rPr lang="en-US" altLang="ko-KR" sz="1600" spc="-50" dirty="0" smtClean="0">
                <a:solidFill>
                  <a:srgbClr val="0070C0"/>
                </a:solidFill>
                <a:cs typeface="Tahoma" pitchFamily="34" charset="0"/>
              </a:rPr>
              <a:t>’</a:t>
            </a:r>
            <a:r>
              <a:rPr lang="ko-KR" altLang="en-US" sz="1600" spc="-50" dirty="0" smtClean="0">
                <a:solidFill>
                  <a:srgbClr val="0070C0"/>
                </a:solidFill>
                <a:cs typeface="Tahoma" pitchFamily="34" charset="0"/>
              </a:rPr>
              <a:t>은 감소시켜왔지만</a:t>
            </a:r>
            <a:r>
              <a:rPr lang="en-US" altLang="ko-KR" sz="1600" spc="-50" dirty="0" smtClean="0">
                <a:solidFill>
                  <a:srgbClr val="0070C0"/>
                </a:solidFill>
                <a:cs typeface="Tahoma" pitchFamily="34" charset="0"/>
              </a:rPr>
              <a:t>)</a:t>
            </a:r>
            <a:r>
              <a:rPr lang="ko-KR" altLang="en-US" sz="1600" spc="-50" dirty="0" smtClean="0">
                <a:solidFill>
                  <a:srgbClr val="0070C0"/>
                </a:solidFill>
                <a:cs typeface="Tahoma" pitchFamily="34" charset="0"/>
              </a:rPr>
              <a:t> </a:t>
            </a:r>
            <a:r>
              <a:rPr lang="en-US" altLang="ko-KR" sz="1600" spc="-50" dirty="0" smtClean="0">
                <a:solidFill>
                  <a:srgbClr val="0070C0"/>
                </a:solidFill>
                <a:cs typeface="Tahoma" pitchFamily="34" charset="0"/>
              </a:rPr>
              <a:t>‘</a:t>
            </a:r>
            <a:r>
              <a:rPr lang="ko-KR" altLang="en-US" sz="1600" spc="-50" dirty="0" smtClean="0">
                <a:solidFill>
                  <a:srgbClr val="0070C0"/>
                </a:solidFill>
                <a:cs typeface="Tahoma" pitchFamily="34" charset="0"/>
              </a:rPr>
              <a:t>명목투자금액</a:t>
            </a:r>
            <a:r>
              <a:rPr lang="en-US" altLang="ko-KR" sz="1600" spc="-50" dirty="0" smtClean="0">
                <a:solidFill>
                  <a:srgbClr val="0070C0"/>
                </a:solidFill>
                <a:cs typeface="Tahoma" pitchFamily="34" charset="0"/>
              </a:rPr>
              <a:t>’</a:t>
            </a:r>
            <a:r>
              <a:rPr lang="ko-KR" altLang="en-US" sz="1600" spc="-50" dirty="0" smtClean="0">
                <a:solidFill>
                  <a:srgbClr val="0070C0"/>
                </a:solidFill>
                <a:cs typeface="Tahoma" pitchFamily="34" charset="0"/>
              </a:rPr>
              <a:t>을 </a:t>
            </a:r>
            <a:r>
              <a:rPr lang="ko-KR" altLang="en-US" sz="1600" spc="-50" dirty="0">
                <a:solidFill>
                  <a:srgbClr val="0070C0"/>
                </a:solidFill>
                <a:cs typeface="Tahoma" pitchFamily="34" charset="0"/>
              </a:rPr>
              <a:t>꾸준히 증가시켜 </a:t>
            </a:r>
            <a:r>
              <a:rPr lang="ko-KR" altLang="en-US" sz="1600" spc="-50" dirty="0" smtClean="0">
                <a:solidFill>
                  <a:srgbClr val="0070C0"/>
                </a:solidFill>
                <a:cs typeface="Tahoma" pitchFamily="34" charset="0"/>
              </a:rPr>
              <a:t>왔으며</a:t>
            </a:r>
            <a:r>
              <a:rPr lang="en-US" altLang="ko-KR" sz="1600" spc="-50" dirty="0" smtClean="0">
                <a:solidFill>
                  <a:srgbClr val="0070C0"/>
                </a:solidFill>
                <a:cs typeface="Tahoma" pitchFamily="34" charset="0"/>
              </a:rPr>
              <a:t>, </a:t>
            </a:r>
            <a:r>
              <a:rPr lang="ko-KR" altLang="en-US" sz="1600" spc="-50" dirty="0" smtClean="0">
                <a:solidFill>
                  <a:srgbClr val="0070C0"/>
                </a:solidFill>
                <a:cs typeface="Tahoma" pitchFamily="34" charset="0"/>
              </a:rPr>
              <a:t>그럼에도 </a:t>
            </a:r>
            <a:r>
              <a:rPr lang="ko-KR" altLang="en-US" sz="1600" spc="-50" dirty="0">
                <a:solidFill>
                  <a:srgbClr val="0070C0"/>
                </a:solidFill>
                <a:cs typeface="Tahoma" pitchFamily="34" charset="0"/>
              </a:rPr>
              <a:t>불구하고 </a:t>
            </a:r>
            <a:r>
              <a:rPr lang="ko-KR" altLang="en-US" sz="1600" spc="-50" dirty="0" smtClean="0">
                <a:solidFill>
                  <a:srgbClr val="0070C0"/>
                </a:solidFill>
                <a:cs typeface="Tahoma" pitchFamily="34" charset="0"/>
              </a:rPr>
              <a:t>누적된 </a:t>
            </a:r>
            <a:r>
              <a:rPr lang="en-US" altLang="ko-KR" sz="1600" spc="-50" dirty="0" smtClean="0">
                <a:solidFill>
                  <a:srgbClr val="0070C0"/>
                </a:solidFill>
                <a:cs typeface="Tahoma" pitchFamily="34" charset="0"/>
              </a:rPr>
              <a:t>‘Funding-Gap’</a:t>
            </a:r>
            <a:r>
              <a:rPr lang="ko-KR" altLang="en-US" sz="1600" spc="-50" dirty="0" smtClean="0">
                <a:solidFill>
                  <a:srgbClr val="0070C0"/>
                </a:solidFill>
                <a:cs typeface="Tahoma" pitchFamily="34" charset="0"/>
              </a:rPr>
              <a:t>이 심각한 상황  </a:t>
            </a:r>
            <a:endParaRPr lang="en-US" altLang="ko-KR" sz="1600" spc="-50" dirty="0" smtClean="0">
              <a:solidFill>
                <a:srgbClr val="0070C0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  <a:p>
            <a:pPr marL="542925" indent="-276225">
              <a:spcAft>
                <a:spcPts val="1200"/>
              </a:spcAft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600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경제성장률이 </a:t>
            </a:r>
            <a:r>
              <a:rPr lang="ko-KR" altLang="en-US" sz="1600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낮아지면서 </a:t>
            </a:r>
            <a:r>
              <a:rPr lang="en-US" altLang="ko-KR" sz="16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GDP </a:t>
            </a:r>
            <a:r>
              <a:rPr lang="ko-KR" altLang="en-US" sz="1600" b="1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대비 </a:t>
            </a:r>
            <a:r>
              <a:rPr lang="en-US" altLang="ko-KR" sz="16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SOC </a:t>
            </a:r>
            <a:r>
              <a:rPr lang="ko-KR" altLang="en-US" sz="16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투자 </a:t>
            </a:r>
            <a:r>
              <a:rPr lang="en-US" altLang="ko-KR" sz="16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’</a:t>
            </a:r>
            <a:r>
              <a:rPr lang="ko-KR" altLang="en-US" sz="1600" b="1" u="sng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비율</a:t>
            </a:r>
            <a:r>
              <a:rPr lang="en-US" altLang="ko-KR" sz="1600" b="1" u="sng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’</a:t>
            </a:r>
            <a:r>
              <a:rPr lang="ko-KR" altLang="en-US" sz="1600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은 축소할 수 있지만</a:t>
            </a:r>
            <a:r>
              <a:rPr lang="en-US" altLang="ko-KR" sz="1600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,</a:t>
            </a:r>
            <a:r>
              <a:rPr lang="ko-KR" altLang="en-US" sz="1600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</a:t>
            </a:r>
            <a:r>
              <a:rPr lang="ko-KR" altLang="en-US" sz="16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명목 </a:t>
            </a:r>
            <a:r>
              <a:rPr lang="en-US" altLang="ko-KR" sz="16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‘</a:t>
            </a:r>
            <a:r>
              <a:rPr lang="ko-KR" altLang="en-US" sz="16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투자금액</a:t>
            </a:r>
            <a:r>
              <a:rPr lang="en-US" altLang="ko-KR" sz="16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’</a:t>
            </a:r>
            <a:r>
              <a:rPr lang="ko-KR" altLang="en-US" sz="1600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은 유지하거나 오히려 증가시켜야 함 </a:t>
            </a:r>
            <a:r>
              <a:rPr lang="en-US" altLang="ko-KR" sz="1600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(</a:t>
            </a:r>
            <a:r>
              <a:rPr lang="ko-KR" altLang="en-US" sz="1600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감가상각</a:t>
            </a:r>
            <a:r>
              <a:rPr lang="en-US" altLang="ko-KR" sz="1600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, </a:t>
            </a:r>
            <a:r>
              <a:rPr lang="ko-KR" altLang="en-US" sz="1600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물가상승률</a:t>
            </a:r>
            <a:r>
              <a:rPr lang="en-US" altLang="ko-KR" sz="1600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, </a:t>
            </a:r>
            <a:r>
              <a:rPr lang="ko-KR" altLang="en-US" sz="1600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실질 </a:t>
            </a:r>
            <a:r>
              <a:rPr lang="en-US" altLang="ko-KR" sz="1600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GDP</a:t>
            </a:r>
            <a:r>
              <a:rPr lang="ko-KR" altLang="en-US" sz="1600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</a:t>
            </a:r>
            <a:r>
              <a:rPr lang="ko-KR" altLang="en-US" sz="1600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성장률</a:t>
            </a:r>
            <a:r>
              <a:rPr lang="en-US" altLang="ko-KR" sz="1600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</a:t>
            </a:r>
            <a:r>
              <a:rPr lang="ko-KR" altLang="en-US" sz="1600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등을 보전해야 하기 때문</a:t>
            </a:r>
            <a:r>
              <a:rPr lang="en-US" altLang="ko-KR" sz="1600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) </a:t>
            </a:r>
          </a:p>
          <a:p>
            <a:pPr marL="552450" indent="-285750">
              <a:spcAft>
                <a:spcPts val="1200"/>
              </a:spcAft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600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현 투자규모를 그대로 유지해도 투자비율은 자연감소 </a:t>
            </a:r>
            <a:r>
              <a:rPr lang="en-US" altLang="ko-KR" sz="1600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(</a:t>
            </a:r>
            <a:r>
              <a:rPr lang="ko-KR" altLang="en-US" sz="1600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명목금액 자체를 감소 시 너무 급속한 투자위축</a:t>
            </a:r>
            <a:r>
              <a:rPr lang="en-US" altLang="ko-KR" sz="1600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)</a:t>
            </a:r>
          </a:p>
          <a:p>
            <a:pPr>
              <a:spcAft>
                <a:spcPts val="1200"/>
              </a:spcAft>
              <a:buSzPct val="100000"/>
              <a:buFont typeface="Wingdings" panose="05000000000000000000" pitchFamily="2" charset="2"/>
              <a:buChar char="v"/>
              <a:defRPr/>
            </a:pPr>
            <a:r>
              <a:rPr lang="ko-KR" altLang="en-US" sz="2000" b="1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</a:t>
            </a: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성장잠재력을 </a:t>
            </a:r>
            <a:r>
              <a:rPr lang="ko-KR" altLang="en-US" sz="2000" b="1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유지하기 </a:t>
            </a: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위해서는 지속적인 규모의 꾸준한 인프라 투자 필요</a:t>
            </a:r>
            <a:r>
              <a:rPr lang="en-US" altLang="ko-KR" sz="1200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</a:t>
            </a:r>
            <a:endParaRPr lang="ko-KR" altLang="en-US" sz="2000" b="1" spc="-50" dirty="0">
              <a:solidFill>
                <a:srgbClr val="0070C0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 rot="5400000">
            <a:off x="7157446" y="5898621"/>
            <a:ext cx="1027321" cy="823794"/>
          </a:xfrm>
          <a:prstGeom prst="roundRect">
            <a:avLst/>
          </a:prstGeom>
          <a:ln w="19050">
            <a:solidFill>
              <a:srgbClr val="80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[입력란]_특징 (노랑색)"/>
          <p:cNvSpPr txBox="1"/>
          <p:nvPr/>
        </p:nvSpPr>
        <p:spPr>
          <a:xfrm>
            <a:off x="197146" y="278617"/>
            <a:ext cx="903933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우리 </a:t>
            </a:r>
            <a:r>
              <a:rPr lang="ko-KR" altLang="en-US" sz="2400" b="1" dirty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인프라 투자정책 에 대한 시사점 </a:t>
            </a:r>
            <a:r>
              <a:rPr lang="en-US" altLang="ko-KR" sz="2400" b="1" dirty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2400" b="1" dirty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srgbClr val="10BBFF"/>
                </a:solidFill>
                <a:latin typeface="맑은 고딕" pitchFamily="50" charset="-127"/>
                <a:ea typeface="맑은 고딕" pitchFamily="50" charset="-127"/>
              </a:rPr>
              <a:t>持續的인 投資의 필요성 </a:t>
            </a:r>
          </a:p>
        </p:txBody>
      </p:sp>
    </p:spTree>
    <p:extLst>
      <p:ext uri="{BB962C8B-B14F-4D97-AF65-F5344CB8AC3E}">
        <p14:creationId xmlns:p14="http://schemas.microsoft.com/office/powerpoint/2010/main" val="305321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직각 삼각형 51"/>
          <p:cNvSpPr/>
          <p:nvPr/>
        </p:nvSpPr>
        <p:spPr>
          <a:xfrm rot="16200000">
            <a:off x="6555951" y="4242726"/>
            <a:ext cx="305906" cy="965892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직사각형 52"/>
          <p:cNvSpPr/>
          <p:nvPr/>
        </p:nvSpPr>
        <p:spPr>
          <a:xfrm>
            <a:off x="6259766" y="4856705"/>
            <a:ext cx="921892" cy="204273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각 삼각형 14"/>
          <p:cNvSpPr/>
          <p:nvPr/>
        </p:nvSpPr>
        <p:spPr>
          <a:xfrm rot="16200000">
            <a:off x="3537867" y="5386752"/>
            <a:ext cx="294395" cy="920942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3223744" y="5994421"/>
            <a:ext cx="921892" cy="89754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63"/>
          <p:cNvGrpSpPr/>
          <p:nvPr/>
        </p:nvGrpSpPr>
        <p:grpSpPr>
          <a:xfrm>
            <a:off x="10398672" y="7103316"/>
            <a:ext cx="311969" cy="303549"/>
            <a:chOff x="10243244" y="6588943"/>
            <a:chExt cx="293141" cy="285230"/>
          </a:xfrm>
        </p:grpSpPr>
        <p:sp>
          <p:nvSpPr>
            <p:cNvPr id="9" name="양쪽 모서리가 둥근 사각형 8"/>
            <p:cNvSpPr/>
            <p:nvPr/>
          </p:nvSpPr>
          <p:spPr>
            <a:xfrm rot="16200000">
              <a:off x="10275254" y="6613041"/>
              <a:ext cx="231154" cy="291109"/>
            </a:xfrm>
            <a:prstGeom prst="round2SameRect">
              <a:avLst/>
            </a:prstGeom>
            <a:solidFill>
              <a:srgbClr val="1F497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</a:endParaRPr>
            </a:p>
          </p:txBody>
        </p:sp>
        <p:sp>
          <p:nvSpPr>
            <p:cNvPr id="10" name="양쪽 모서리가 둥근 사각형 9"/>
            <p:cNvSpPr/>
            <p:nvPr/>
          </p:nvSpPr>
          <p:spPr>
            <a:xfrm>
              <a:off x="10243244" y="6588943"/>
              <a:ext cx="288032" cy="252240"/>
            </a:xfrm>
            <a:prstGeom prst="round2Same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A473F55D-C486-4822-A7F8-6C705B91FBA8}" type="slidenum">
                <a:rPr kumimoji="0" lang="ko-KR" alt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바른돋움OTF 2" pitchFamily="50" charset="-127"/>
                  <a:ea typeface="바른돋움OTF 2" pitchFamily="50" charset="-127"/>
                  <a:cs typeface="Arial" pitchFamily="34" charset="0"/>
                </a:rPr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18</a:t>
              </a:fld>
              <a:endPara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  <a:cs typeface="Arial" pitchFamily="34" charset="0"/>
              </a:endParaRPr>
            </a:p>
          </p:txBody>
        </p:sp>
      </p:grpSp>
      <p:sp>
        <p:nvSpPr>
          <p:cNvPr id="22" name="Rectangle 3"/>
          <p:cNvSpPr txBox="1">
            <a:spLocks noChangeArrowheads="1"/>
          </p:cNvSpPr>
          <p:nvPr/>
        </p:nvSpPr>
        <p:spPr>
          <a:xfrm>
            <a:off x="438532" y="1332359"/>
            <a:ext cx="9942600" cy="1016563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0" h="31750"/>
              <a:contourClr>
                <a:schemeClr val="bg1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77800">
              <a:lnSpc>
                <a:spcPct val="110000"/>
              </a:lnSpc>
              <a:buSzPct val="100000"/>
              <a:defRPr/>
            </a:pP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①자산크기에 비례한 </a:t>
            </a:r>
            <a:r>
              <a:rPr lang="ko-KR" altLang="en-US" sz="2800" b="1" spc="-240" dirty="0" err="1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상각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(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재투자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)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금액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,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②물가상승률 </a:t>
            </a:r>
            <a:r>
              <a:rPr lang="ko-KR" altLang="en-US" sz="2800" b="1" spc="-240" dirty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보전을 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위한 투자 금액 증가 ③경제성장을 </a:t>
            </a:r>
            <a:r>
              <a:rPr lang="ko-KR" altLang="en-US" sz="2800" b="1" spc="-240" dirty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위한 투자규모 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증가</a:t>
            </a:r>
            <a:r>
              <a:rPr lang="en-US" altLang="ko-KR" sz="2800" b="1" spc="-240" dirty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등 고려 필요</a:t>
            </a:r>
            <a:endParaRPr lang="ko-KR" altLang="en-US" sz="2800" b="1" spc="-240" dirty="0">
              <a:solidFill>
                <a:srgbClr val="001F5B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  <a:p>
            <a:pPr indent="-177800">
              <a:lnSpc>
                <a:spcPct val="110000"/>
              </a:lnSpc>
              <a:buSzPct val="100000"/>
              <a:defRPr/>
            </a:pPr>
            <a:endParaRPr lang="en-US" altLang="ko-KR" sz="2800" b="1" spc="-240" dirty="0">
              <a:solidFill>
                <a:srgbClr val="001F5B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</p:txBody>
      </p:sp>
      <p:cxnSp>
        <p:nvCxnSpPr>
          <p:cNvPr id="13" name="직선 화살표 연결선 12"/>
          <p:cNvCxnSpPr/>
          <p:nvPr/>
        </p:nvCxnSpPr>
        <p:spPr>
          <a:xfrm>
            <a:off x="1121300" y="6975405"/>
            <a:ext cx="8784976" cy="132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화살표 연결선 13"/>
          <p:cNvCxnSpPr/>
          <p:nvPr/>
        </p:nvCxnSpPr>
        <p:spPr>
          <a:xfrm flipV="1">
            <a:off x="1121300" y="3347703"/>
            <a:ext cx="0" cy="36277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직사각형 3"/>
          <p:cNvSpPr/>
          <p:nvPr/>
        </p:nvSpPr>
        <p:spPr>
          <a:xfrm>
            <a:off x="1170830" y="5967293"/>
            <a:ext cx="2069183" cy="91705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9638779" y="7081547"/>
            <a:ext cx="60446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tx2"/>
                </a:solidFill>
              </a:rPr>
              <a:t>time</a:t>
            </a:r>
            <a:endParaRPr lang="ko-KR" altLang="en-US" sz="1100" b="1" dirty="0">
              <a:solidFill>
                <a:schemeClr val="tx2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539463" y="7191429"/>
            <a:ext cx="127095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b="1" dirty="0">
                <a:solidFill>
                  <a:schemeClr val="tx2"/>
                </a:solidFill>
              </a:rPr>
              <a:t>SOC</a:t>
            </a:r>
            <a:r>
              <a:rPr lang="ko-KR" altLang="en-US" sz="1100" b="1" dirty="0">
                <a:solidFill>
                  <a:schemeClr val="tx2"/>
                </a:solidFill>
              </a:rPr>
              <a:t>성능주기 </a:t>
            </a:r>
            <a:r>
              <a:rPr lang="en-US" altLang="ko-KR" sz="1100" b="1" dirty="0">
                <a:solidFill>
                  <a:schemeClr val="tx2"/>
                </a:solidFill>
              </a:rPr>
              <a:t>1</a:t>
            </a:r>
            <a:endParaRPr lang="ko-KR" altLang="en-US" sz="1100" b="1" dirty="0">
              <a:solidFill>
                <a:schemeClr val="tx2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62124" y="4068663"/>
            <a:ext cx="9361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100" b="1" dirty="0">
                <a:solidFill>
                  <a:schemeClr val="tx2"/>
                </a:solidFill>
              </a:rPr>
              <a:t>투자지출</a:t>
            </a:r>
            <a:endParaRPr lang="en-US" altLang="ko-KR" sz="1100" b="1" dirty="0">
              <a:solidFill>
                <a:schemeClr val="tx2"/>
              </a:solidFill>
            </a:endParaRPr>
          </a:p>
        </p:txBody>
      </p:sp>
      <p:cxnSp>
        <p:nvCxnSpPr>
          <p:cNvPr id="6" name="직선 화살표 연결선 5"/>
          <p:cNvCxnSpPr/>
          <p:nvPr/>
        </p:nvCxnSpPr>
        <p:spPr>
          <a:xfrm>
            <a:off x="1140350" y="7119421"/>
            <a:ext cx="2069182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직사각형 24"/>
          <p:cNvSpPr/>
          <p:nvPr/>
        </p:nvSpPr>
        <p:spPr>
          <a:xfrm>
            <a:off x="1697364" y="6255325"/>
            <a:ext cx="8707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신설투자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4145636" y="5967293"/>
            <a:ext cx="2069182" cy="9208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/>
          <p:cNvSpPr/>
          <p:nvPr/>
        </p:nvSpPr>
        <p:spPr>
          <a:xfrm>
            <a:off x="4704074" y="6255325"/>
            <a:ext cx="8707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재투자</a:t>
            </a:r>
          </a:p>
        </p:txBody>
      </p:sp>
      <p:sp>
        <p:nvSpPr>
          <p:cNvPr id="30" name="직사각형 29"/>
          <p:cNvSpPr/>
          <p:nvPr/>
        </p:nvSpPr>
        <p:spPr>
          <a:xfrm>
            <a:off x="4145636" y="5679261"/>
            <a:ext cx="2088232" cy="2160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4491361" y="5659814"/>
            <a:ext cx="129614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물가 상승분</a:t>
            </a:r>
          </a:p>
        </p:txBody>
      </p:sp>
      <p:sp>
        <p:nvSpPr>
          <p:cNvPr id="32" name="직사각형 31"/>
          <p:cNvSpPr/>
          <p:nvPr/>
        </p:nvSpPr>
        <p:spPr>
          <a:xfrm>
            <a:off x="4145636" y="5398849"/>
            <a:ext cx="2088232" cy="21602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/>
          <p:cNvSpPr/>
          <p:nvPr/>
        </p:nvSpPr>
        <p:spPr>
          <a:xfrm>
            <a:off x="4491361" y="5379402"/>
            <a:ext cx="129614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성능개량 투자</a:t>
            </a:r>
          </a:p>
        </p:txBody>
      </p:sp>
      <p:sp>
        <p:nvSpPr>
          <p:cNvPr id="35" name="직사각형 34"/>
          <p:cNvSpPr/>
          <p:nvPr/>
        </p:nvSpPr>
        <p:spPr>
          <a:xfrm>
            <a:off x="4145636" y="4826993"/>
            <a:ext cx="2088232" cy="51167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4491361" y="4943792"/>
            <a:ext cx="129614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신설투자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4613688" y="7191429"/>
            <a:ext cx="119894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b="1" dirty="0">
                <a:solidFill>
                  <a:schemeClr val="tx2"/>
                </a:solidFill>
              </a:rPr>
              <a:t>SOC</a:t>
            </a:r>
            <a:r>
              <a:rPr lang="ko-KR" altLang="en-US" sz="1100" b="1" dirty="0">
                <a:solidFill>
                  <a:schemeClr val="tx2"/>
                </a:solidFill>
              </a:rPr>
              <a:t>성능주기 </a:t>
            </a:r>
            <a:r>
              <a:rPr lang="en-US" altLang="ko-KR" sz="1100" b="1" dirty="0">
                <a:solidFill>
                  <a:schemeClr val="tx2"/>
                </a:solidFill>
              </a:rPr>
              <a:t>2</a:t>
            </a:r>
            <a:endParaRPr lang="ko-KR" altLang="en-US" sz="1100" b="1" dirty="0">
              <a:solidFill>
                <a:schemeClr val="tx2"/>
              </a:solidFill>
            </a:endParaRPr>
          </a:p>
        </p:txBody>
      </p:sp>
      <p:cxnSp>
        <p:nvCxnSpPr>
          <p:cNvPr id="38" name="직선 화살표 연결선 37"/>
          <p:cNvCxnSpPr/>
          <p:nvPr/>
        </p:nvCxnSpPr>
        <p:spPr>
          <a:xfrm>
            <a:off x="4164686" y="7119421"/>
            <a:ext cx="2069182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직사각형 33"/>
              <p:cNvSpPr/>
              <p:nvPr/>
            </p:nvSpPr>
            <p:spPr>
              <a:xfrm>
                <a:off x="3396117" y="6255325"/>
                <a:ext cx="788421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1200" b="1" i="1" smtClean="0">
                          <a:solidFill>
                            <a:srgbClr val="800000"/>
                          </a:solidFill>
                          <a:latin typeface="Cambria Math"/>
                        </a:rPr>
                        <m:t>𝜹</m:t>
                      </m:r>
                      <m:r>
                        <a:rPr lang="en-US" altLang="ko-KR" sz="1200" b="1" i="1" smtClean="0">
                          <a:solidFill>
                            <a:srgbClr val="800000"/>
                          </a:solidFill>
                          <a:latin typeface="Cambria Math"/>
                        </a:rPr>
                        <m:t>+</m:t>
                      </m:r>
                      <m:r>
                        <a:rPr lang="en-US" altLang="ko-KR" sz="1200" b="1" i="1" smtClean="0">
                          <a:solidFill>
                            <a:srgbClr val="800000"/>
                          </a:solidFill>
                          <a:latin typeface="Cambria Math"/>
                        </a:rPr>
                        <m:t>𝒊𝒏𝒇</m:t>
                      </m:r>
                      <m:r>
                        <a:rPr lang="en-US" altLang="ko-KR" sz="1200" b="1" i="1" smtClean="0">
                          <a:solidFill>
                            <a:srgbClr val="800000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ko-KR" altLang="en-US" sz="1200" b="1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34" name="직사각형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6117" y="6255325"/>
                <a:ext cx="788421" cy="276999"/>
              </a:xfrm>
              <a:prstGeom prst="rect">
                <a:avLst/>
              </a:prstGeom>
              <a:blipFill rotWithShape="1">
                <a:blip r:embed="rId3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직사각형 39"/>
              <p:cNvSpPr/>
              <p:nvPr/>
            </p:nvSpPr>
            <p:spPr>
              <a:xfrm>
                <a:off x="3646406" y="5220791"/>
                <a:ext cx="332142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1200" b="1" i="1">
                          <a:latin typeface="Cambria Math"/>
                        </a:rPr>
                        <m:t>𝜸</m:t>
                      </m:r>
                    </m:oMath>
                  </m:oMathPara>
                </a14:m>
                <a:endParaRPr lang="ko-KR" altLang="en-US" sz="1200" dirty="0"/>
              </a:p>
            </p:txBody>
          </p:sp>
        </mc:Choice>
        <mc:Fallback xmlns="">
          <p:sp>
            <p:nvSpPr>
              <p:cNvPr id="40" name="직사각형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6406" y="5220791"/>
                <a:ext cx="332142" cy="27699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직사각형 42"/>
          <p:cNvSpPr/>
          <p:nvPr/>
        </p:nvSpPr>
        <p:spPr>
          <a:xfrm>
            <a:off x="7172798" y="4974396"/>
            <a:ext cx="2069182" cy="19061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직사각형 47"/>
          <p:cNvSpPr/>
          <p:nvPr/>
        </p:nvSpPr>
        <p:spPr>
          <a:xfrm>
            <a:off x="7172798" y="4606340"/>
            <a:ext cx="2088232" cy="277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직사각형 48"/>
          <p:cNvSpPr/>
          <p:nvPr/>
        </p:nvSpPr>
        <p:spPr>
          <a:xfrm>
            <a:off x="7518523" y="4606339"/>
            <a:ext cx="129614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물가 상승분</a:t>
            </a:r>
          </a:p>
        </p:txBody>
      </p:sp>
      <p:sp>
        <p:nvSpPr>
          <p:cNvPr id="50" name="직사각형 49"/>
          <p:cNvSpPr/>
          <p:nvPr/>
        </p:nvSpPr>
        <p:spPr>
          <a:xfrm>
            <a:off x="7172798" y="4280877"/>
            <a:ext cx="2088232" cy="25012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7518523" y="4284687"/>
            <a:ext cx="129614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성능개량 투자</a:t>
            </a:r>
          </a:p>
        </p:txBody>
      </p:sp>
      <p:sp>
        <p:nvSpPr>
          <p:cNvPr id="54" name="직사각형 53"/>
          <p:cNvSpPr/>
          <p:nvPr/>
        </p:nvSpPr>
        <p:spPr>
          <a:xfrm>
            <a:off x="7163273" y="3652339"/>
            <a:ext cx="2088232" cy="56313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직사각형 54"/>
          <p:cNvSpPr/>
          <p:nvPr/>
        </p:nvSpPr>
        <p:spPr>
          <a:xfrm>
            <a:off x="7518523" y="3852639"/>
            <a:ext cx="129614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신설투자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직사각형 56"/>
              <p:cNvSpPr/>
              <p:nvPr/>
            </p:nvSpPr>
            <p:spPr>
              <a:xfrm>
                <a:off x="6570836" y="4068663"/>
                <a:ext cx="332142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1200" b="1" i="1">
                          <a:latin typeface="Cambria Math"/>
                        </a:rPr>
                        <m:t>𝜸</m:t>
                      </m:r>
                    </m:oMath>
                  </m:oMathPara>
                </a14:m>
                <a:endParaRPr lang="ko-KR" altLang="en-US" sz="1200" dirty="0"/>
              </a:p>
            </p:txBody>
          </p:sp>
        </mc:Choice>
        <mc:Fallback xmlns="">
          <p:sp>
            <p:nvSpPr>
              <p:cNvPr id="57" name="직사각형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0836" y="4068663"/>
                <a:ext cx="332142" cy="27699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직사각형 57"/>
          <p:cNvSpPr/>
          <p:nvPr/>
        </p:nvSpPr>
        <p:spPr>
          <a:xfrm>
            <a:off x="7640850" y="7191429"/>
            <a:ext cx="119894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b="1" dirty="0">
                <a:solidFill>
                  <a:schemeClr val="tx2"/>
                </a:solidFill>
              </a:rPr>
              <a:t>SOC</a:t>
            </a:r>
            <a:r>
              <a:rPr lang="ko-KR" altLang="en-US" sz="1100" b="1" dirty="0">
                <a:solidFill>
                  <a:schemeClr val="tx2"/>
                </a:solidFill>
              </a:rPr>
              <a:t>성능주기 </a:t>
            </a:r>
            <a:r>
              <a:rPr lang="en-US" altLang="ko-KR" sz="1100" b="1" dirty="0">
                <a:solidFill>
                  <a:schemeClr val="tx2"/>
                </a:solidFill>
              </a:rPr>
              <a:t>3</a:t>
            </a:r>
            <a:endParaRPr lang="ko-KR" altLang="en-US" sz="1100" b="1" dirty="0">
              <a:solidFill>
                <a:schemeClr val="tx2"/>
              </a:solidFill>
            </a:endParaRPr>
          </a:p>
        </p:txBody>
      </p:sp>
      <p:cxnSp>
        <p:nvCxnSpPr>
          <p:cNvPr id="59" name="직선 화살표 연결선 58"/>
          <p:cNvCxnSpPr/>
          <p:nvPr/>
        </p:nvCxnSpPr>
        <p:spPr>
          <a:xfrm>
            <a:off x="7191848" y="7119421"/>
            <a:ext cx="2069182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직사각형 59"/>
          <p:cNvSpPr/>
          <p:nvPr/>
        </p:nvSpPr>
        <p:spPr>
          <a:xfrm>
            <a:off x="7742239" y="5663872"/>
            <a:ext cx="8707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재투자</a:t>
            </a:r>
          </a:p>
        </p:txBody>
      </p:sp>
      <p:cxnSp>
        <p:nvCxnSpPr>
          <p:cNvPr id="65" name="직선 화살표 연결선 64"/>
          <p:cNvCxnSpPr/>
          <p:nvPr/>
        </p:nvCxnSpPr>
        <p:spPr>
          <a:xfrm>
            <a:off x="9549062" y="3636615"/>
            <a:ext cx="0" cy="570547"/>
          </a:xfrm>
          <a:prstGeom prst="straightConnector1">
            <a:avLst/>
          </a:prstGeom>
          <a:ln w="12700">
            <a:solidFill>
              <a:srgbClr val="8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직선 화살표 연결선 66"/>
          <p:cNvCxnSpPr/>
          <p:nvPr/>
        </p:nvCxnSpPr>
        <p:spPr>
          <a:xfrm>
            <a:off x="9549062" y="4280877"/>
            <a:ext cx="0" cy="2694528"/>
          </a:xfrm>
          <a:prstGeom prst="straightConnector1">
            <a:avLst/>
          </a:prstGeom>
          <a:ln w="12700">
            <a:solidFill>
              <a:srgbClr val="8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직사각형 71"/>
          <p:cNvSpPr/>
          <p:nvPr/>
        </p:nvSpPr>
        <p:spPr>
          <a:xfrm>
            <a:off x="9790817" y="3730109"/>
            <a:ext cx="5950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00" b="1" dirty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srgbClr val="800000"/>
                </a:solidFill>
                <a:latin typeface="맑은 고딕" pitchFamily="50" charset="-127"/>
                <a:ea typeface="맑은 고딕" pitchFamily="50" charset="-127"/>
              </a:rPr>
              <a:t>신설</a:t>
            </a:r>
            <a:endParaRPr lang="ko-KR" altLang="en-US" sz="1800" dirty="0">
              <a:solidFill>
                <a:srgbClr val="800000"/>
              </a:solidFill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9688225" y="4932759"/>
            <a:ext cx="80021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600" b="1" dirty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srgbClr val="800000"/>
                </a:solidFill>
                <a:latin typeface="맑은 고딕" pitchFamily="50" charset="-127"/>
                <a:ea typeface="맑은 고딕" pitchFamily="50" charset="-127"/>
              </a:rPr>
              <a:t>재투자</a:t>
            </a:r>
            <a:endParaRPr lang="en-US" altLang="ko-KR" sz="1600" b="1" dirty="0">
              <a:ln>
                <a:solidFill>
                  <a:srgbClr val="FBA70F">
                    <a:alpha val="0"/>
                  </a:srgbClr>
                </a:solidFill>
              </a:ln>
              <a:solidFill>
                <a:srgbClr val="8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/>
            <a:r>
              <a:rPr lang="en-US" altLang="ko-KR" sz="1100" b="1" dirty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srgbClr val="800000"/>
                </a:solidFill>
                <a:latin typeface="맑은 고딕" pitchFamily="50" charset="-127"/>
                <a:ea typeface="맑은 고딕" pitchFamily="50" charset="-127"/>
              </a:rPr>
              <a:t>&amp;</a:t>
            </a:r>
          </a:p>
          <a:p>
            <a:pPr algn="ctr"/>
            <a:r>
              <a:rPr lang="ko-KR" altLang="en-US" sz="1600" b="1" dirty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srgbClr val="800000"/>
                </a:solidFill>
                <a:latin typeface="맑은 고딕" pitchFamily="50" charset="-127"/>
                <a:ea typeface="맑은 고딕" pitchFamily="50" charset="-127"/>
              </a:rPr>
              <a:t>개량</a:t>
            </a:r>
            <a:endParaRPr lang="ko-KR" altLang="en-US" sz="1800" dirty="0">
              <a:solidFill>
                <a:srgbClr val="800000"/>
              </a:solidFill>
            </a:endParaRPr>
          </a:p>
        </p:txBody>
      </p:sp>
      <p:cxnSp>
        <p:nvCxnSpPr>
          <p:cNvPr id="77" name="직선 화살표 연결선 76"/>
          <p:cNvCxnSpPr/>
          <p:nvPr/>
        </p:nvCxnSpPr>
        <p:spPr>
          <a:xfrm>
            <a:off x="978784" y="5936813"/>
            <a:ext cx="0" cy="994195"/>
          </a:xfrm>
          <a:prstGeom prst="straightConnector1">
            <a:avLst/>
          </a:prstGeom>
          <a:ln w="12700">
            <a:solidFill>
              <a:srgbClr val="8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직사각형 79"/>
          <p:cNvSpPr/>
          <p:nvPr/>
        </p:nvSpPr>
        <p:spPr>
          <a:xfrm>
            <a:off x="234132" y="6224547"/>
            <a:ext cx="5950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00" b="1" dirty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srgbClr val="800000"/>
                </a:solidFill>
                <a:latin typeface="맑은 고딕" pitchFamily="50" charset="-127"/>
                <a:ea typeface="맑은 고딕" pitchFamily="50" charset="-127"/>
              </a:rPr>
              <a:t>신설</a:t>
            </a:r>
            <a:endParaRPr lang="ko-KR" altLang="en-US" sz="1800" dirty="0">
              <a:solidFill>
                <a:srgbClr val="800000"/>
              </a:solidFill>
            </a:endParaRPr>
          </a:p>
        </p:txBody>
      </p:sp>
      <p:sp>
        <p:nvSpPr>
          <p:cNvPr id="81" name="직사각형 80"/>
          <p:cNvSpPr/>
          <p:nvPr/>
        </p:nvSpPr>
        <p:spPr>
          <a:xfrm>
            <a:off x="399936" y="2340471"/>
            <a:ext cx="99617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SzPct val="100000"/>
              <a:defRPr/>
            </a:pP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우리가 인프라에 </a:t>
            </a:r>
            <a:r>
              <a:rPr lang="ko-KR" altLang="en-US" sz="2000" b="1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본격적으로 투자한 ’</a:t>
            </a:r>
            <a:r>
              <a:rPr lang="en-US" altLang="ko-KR" sz="2000" b="1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70</a:t>
            </a:r>
            <a:r>
              <a:rPr lang="ko-KR" altLang="en-US" sz="2000" b="1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년대부터 약 </a:t>
            </a:r>
            <a:r>
              <a:rPr lang="en-US" altLang="ko-KR" sz="2000" b="1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40</a:t>
            </a:r>
            <a:r>
              <a:rPr lang="ko-KR" altLang="en-US" sz="2000" b="1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년 간 누적되어 온 감가상각비는 향후 약 </a:t>
            </a:r>
            <a:r>
              <a:rPr lang="en-US" altLang="ko-KR" sz="2000" b="1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40</a:t>
            </a:r>
            <a:r>
              <a:rPr lang="ko-KR" altLang="en-US" sz="2000" b="1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년 동안 재투자비용으로 </a:t>
            </a: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소요될 것으로 예상   </a:t>
            </a:r>
            <a:endParaRPr lang="en-US" altLang="ko-KR" sz="2000" b="1" spc="-50" dirty="0">
              <a:solidFill>
                <a:srgbClr val="0070C0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직사각형 81"/>
              <p:cNvSpPr/>
              <p:nvPr/>
            </p:nvSpPr>
            <p:spPr>
              <a:xfrm>
                <a:off x="6358479" y="5519856"/>
                <a:ext cx="788421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1200" b="1" i="1" smtClean="0">
                          <a:solidFill>
                            <a:srgbClr val="800000"/>
                          </a:solidFill>
                          <a:latin typeface="Cambria Math"/>
                        </a:rPr>
                        <m:t>𝜹</m:t>
                      </m:r>
                      <m:r>
                        <a:rPr lang="en-US" altLang="ko-KR" sz="1200" b="1" i="1" smtClean="0">
                          <a:solidFill>
                            <a:srgbClr val="800000"/>
                          </a:solidFill>
                          <a:latin typeface="Cambria Math"/>
                        </a:rPr>
                        <m:t>+</m:t>
                      </m:r>
                      <m:r>
                        <a:rPr lang="en-US" altLang="ko-KR" sz="1200" b="1" i="1" smtClean="0">
                          <a:solidFill>
                            <a:srgbClr val="800000"/>
                          </a:solidFill>
                          <a:latin typeface="Cambria Math"/>
                        </a:rPr>
                        <m:t>𝒊𝒏𝒇</m:t>
                      </m:r>
                      <m:r>
                        <a:rPr lang="en-US" altLang="ko-KR" sz="1200" b="1" i="1" smtClean="0">
                          <a:solidFill>
                            <a:srgbClr val="800000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ko-KR" altLang="en-US" sz="1200" b="1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82" name="직사각형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8479" y="5519856"/>
                <a:ext cx="788421" cy="276999"/>
              </a:xfrm>
              <a:prstGeom prst="rect">
                <a:avLst/>
              </a:prstGeom>
              <a:blipFill rotWithShape="1">
                <a:blip r:embed="rId3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직사각형 2"/>
          <p:cNvSpPr/>
          <p:nvPr/>
        </p:nvSpPr>
        <p:spPr>
          <a:xfrm>
            <a:off x="6786860" y="5148783"/>
            <a:ext cx="4616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spc="-240" dirty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①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6786860" y="4471094"/>
            <a:ext cx="4616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spc="-240" dirty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②</a:t>
            </a:r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6786860" y="3708623"/>
            <a:ext cx="4616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spc="-24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③</a:t>
            </a:r>
            <a:endParaRPr lang="ko-KR" altLang="en-US"/>
          </a:p>
        </p:txBody>
      </p:sp>
      <p:pic>
        <p:nvPicPr>
          <p:cNvPr id="5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244" y="3276575"/>
            <a:ext cx="4329237" cy="1521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" name="[입력란]_특징 (노랑색)"/>
          <p:cNvSpPr txBox="1"/>
          <p:nvPr/>
        </p:nvSpPr>
        <p:spPr>
          <a:xfrm>
            <a:off x="197146" y="278617"/>
            <a:ext cx="903933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우리 </a:t>
            </a:r>
            <a:r>
              <a:rPr lang="ko-KR" altLang="en-US" sz="2400" b="1" dirty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인프라 투자정책 에 대한 시사점 </a:t>
            </a:r>
            <a:r>
              <a:rPr lang="en-US" altLang="ko-KR" sz="2400" b="1" dirty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2400" b="1" dirty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srgbClr val="10BBFF"/>
                </a:solidFill>
                <a:latin typeface="맑은 고딕" pitchFamily="50" charset="-127"/>
                <a:ea typeface="맑은 고딕" pitchFamily="50" charset="-127"/>
              </a:rPr>
              <a:t>持續的인 投資의 필요성 </a:t>
            </a:r>
          </a:p>
        </p:txBody>
      </p:sp>
    </p:spTree>
    <p:extLst>
      <p:ext uri="{BB962C8B-B14F-4D97-AF65-F5344CB8AC3E}">
        <p14:creationId xmlns:p14="http://schemas.microsoft.com/office/powerpoint/2010/main" val="329262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 descr="3.png"/>
          <p:cNvPicPr>
            <a:picLocks noChangeAspect="1"/>
          </p:cNvPicPr>
          <p:nvPr/>
        </p:nvPicPr>
        <p:blipFill>
          <a:blip r:embed="rId2" cstate="print"/>
          <a:srcRect l="24393" t="22172" r="8758" b="33979"/>
          <a:stretch>
            <a:fillRect/>
          </a:stretch>
        </p:blipFill>
        <p:spPr>
          <a:xfrm>
            <a:off x="0" y="-27679"/>
            <a:ext cx="10697274" cy="7588942"/>
          </a:xfrm>
          <a:prstGeom prst="rect">
            <a:avLst/>
          </a:prstGeom>
        </p:spPr>
      </p:pic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1684000" y="3132559"/>
            <a:ext cx="7983180" cy="588430"/>
          </a:xfrm>
          <a:prstGeom prst="rect">
            <a:avLst/>
          </a:prstGeom>
          <a:noFill/>
          <a:ln w="9525">
            <a:noFill/>
          </a:ln>
          <a:effectLst/>
          <a:scene3d>
            <a:camera prst="orthographicFront"/>
            <a:lightRig rig="glow" dir="t"/>
          </a:scene3d>
          <a:sp3d prstMaterial="softEdge">
            <a:bevelB w="10795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3d>
              <a:bevelT w="0" h="3175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b="1" spc="-15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중기 인프라 투자정책 방향 </a:t>
            </a:r>
            <a:r>
              <a:rPr lang="en-US" altLang="ko-KR" sz="2000" b="1" spc="-15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Arial" pitchFamily="34" charset="0"/>
              </a:rPr>
              <a:t>: 2017~2021 </a:t>
            </a:r>
            <a:r>
              <a:rPr lang="ko-KR" altLang="en-US" sz="2000" b="1" spc="-15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Arial" pitchFamily="34" charset="0"/>
              </a:rPr>
              <a:t>국가재정 운영계획</a:t>
            </a:r>
            <a:endParaRPr lang="en-US" altLang="ko-KR" sz="2000" b="1" spc="-150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1157114" y="3186511"/>
            <a:ext cx="441102" cy="441103"/>
          </a:xfrm>
          <a:prstGeom prst="ellipse">
            <a:avLst/>
          </a:prstGeom>
          <a:solidFill>
            <a:srgbClr val="59769F"/>
          </a:solidFill>
          <a:ln w="9525">
            <a:noFill/>
          </a:ln>
          <a:effectLst/>
          <a:scene3d>
            <a:camera prst="orthographicFront"/>
            <a:lightRig rig="glow" dir="t"/>
          </a:scene3d>
          <a:sp3d prstMaterial="softEdge">
            <a:bevelB w="10795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spc="-15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Arial" pitchFamily="34" charset="0"/>
              </a:rPr>
              <a:t>01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127717" y="1260351"/>
            <a:ext cx="3550426" cy="68166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1270" h="1270"/>
              <a:contourClr>
                <a:schemeClr val="accent4">
                  <a:alpha val="95000"/>
                </a:schemeClr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lnSpc>
                <a:spcPct val="110000"/>
              </a:lnSpc>
              <a:buSzPct val="100000"/>
              <a:defRPr/>
            </a:pPr>
            <a:r>
              <a:rPr lang="en-US" altLang="ko-KR" sz="4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Contents</a:t>
            </a:r>
          </a:p>
        </p:txBody>
      </p:sp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684000" y="5962691"/>
            <a:ext cx="8559244" cy="588430"/>
          </a:xfrm>
          <a:prstGeom prst="rect">
            <a:avLst/>
          </a:prstGeom>
          <a:noFill/>
          <a:ln w="9525">
            <a:noFill/>
          </a:ln>
          <a:effectLst/>
          <a:scene3d>
            <a:camera prst="orthographicFront"/>
            <a:lightRig rig="glow" dir="t"/>
          </a:scene3d>
          <a:sp3d prstMaterial="softEdge">
            <a:bevelB w="10795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3d>
              <a:bevelT w="0" h="6350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2000" b="1" spc="-15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우리 인프라 투자정책 에 대한 시사점 </a:t>
            </a:r>
            <a:r>
              <a:rPr lang="en-US" altLang="ko-KR" sz="2000" b="1" spc="-15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Arial" pitchFamily="34" charset="0"/>
              </a:rPr>
              <a:t>: </a:t>
            </a:r>
            <a:r>
              <a:rPr lang="ko-KR" altLang="en-US" sz="2000" b="1" spc="-150" dirty="0">
                <a:solidFill>
                  <a:srgbClr val="10BBFF"/>
                </a:solidFill>
                <a:latin typeface="맑은 고딕" pitchFamily="50" charset="-127"/>
                <a:ea typeface="맑은 고딕" pitchFamily="50" charset="-127"/>
                <a:cs typeface="Arial" pitchFamily="34" charset="0"/>
              </a:rPr>
              <a:t>持續的인 </a:t>
            </a:r>
            <a:r>
              <a:rPr lang="ko-KR" altLang="en-US" sz="2000" b="1" spc="-150" dirty="0" smtClean="0">
                <a:solidFill>
                  <a:srgbClr val="10BBFF"/>
                </a:solidFill>
                <a:latin typeface="맑은 고딕" pitchFamily="50" charset="-127"/>
                <a:ea typeface="맑은 고딕" pitchFamily="50" charset="-127"/>
                <a:cs typeface="Arial" pitchFamily="34" charset="0"/>
              </a:rPr>
              <a:t>投資의 </a:t>
            </a:r>
            <a:r>
              <a:rPr lang="ko-KR" altLang="en-US" sz="2000" b="1" spc="-150" dirty="0">
                <a:solidFill>
                  <a:srgbClr val="10BBFF"/>
                </a:solidFill>
                <a:latin typeface="맑은 고딕" pitchFamily="50" charset="-127"/>
                <a:ea typeface="맑은 고딕" pitchFamily="50" charset="-127"/>
                <a:cs typeface="Arial" pitchFamily="34" charset="0"/>
              </a:rPr>
              <a:t>필요성 </a:t>
            </a:r>
            <a:r>
              <a:rPr lang="ko-KR" altLang="en-US" sz="2000" b="1" spc="-50" dirty="0" smtClean="0">
                <a:solidFill>
                  <a:srgbClr val="10BBFF"/>
                </a:solidFill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</a:t>
            </a:r>
            <a:r>
              <a:rPr lang="en-US" altLang="ko-KR" sz="2000" b="1" spc="-50" dirty="0" smtClean="0">
                <a:solidFill>
                  <a:srgbClr val="10BBFF"/>
                </a:solidFill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</a:t>
            </a:r>
            <a:r>
              <a:rPr lang="ko-KR" altLang="en-US" sz="2000" b="1" spc="-150" dirty="0" smtClean="0">
                <a:solidFill>
                  <a:srgbClr val="10BBFF"/>
                </a:solidFill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      </a:t>
            </a:r>
            <a:endParaRPr lang="ko-KR" altLang="en-US" sz="2000" b="1" spc="-150" dirty="0">
              <a:solidFill>
                <a:srgbClr val="10BBFF"/>
              </a:solidFill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1157114" y="6016643"/>
            <a:ext cx="441102" cy="441103"/>
          </a:xfrm>
          <a:prstGeom prst="ellipse">
            <a:avLst/>
          </a:prstGeom>
          <a:solidFill>
            <a:srgbClr val="59769F"/>
          </a:solidFill>
          <a:ln w="9525">
            <a:noFill/>
          </a:ln>
          <a:effectLst/>
          <a:scene3d>
            <a:camera prst="orthographicFront"/>
            <a:lightRig rig="glow" dir="t"/>
          </a:scene3d>
          <a:sp3d prstMaterial="softEdge">
            <a:bevelB w="10795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spc="-15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Arial" pitchFamily="34" charset="0"/>
              </a:rPr>
              <a:t>04</a:t>
            </a: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1684000" y="5019313"/>
            <a:ext cx="7767156" cy="588430"/>
          </a:xfrm>
          <a:prstGeom prst="rect">
            <a:avLst/>
          </a:prstGeom>
          <a:noFill/>
          <a:ln w="9525">
            <a:noFill/>
          </a:ln>
          <a:effectLst/>
          <a:scene3d>
            <a:camera prst="orthographicFront"/>
            <a:lightRig rig="glow" dir="t"/>
          </a:scene3d>
          <a:sp3d prstMaterial="softEdge">
            <a:bevelB w="10795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3d>
              <a:bevelT w="0" h="5715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2000" b="1" spc="-5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주요 선진국들의 인프라 투자정책 동향 </a:t>
            </a:r>
            <a:endParaRPr lang="ko-KR" altLang="en-US" sz="2000" b="1" spc="-50" dirty="0">
              <a:solidFill>
                <a:srgbClr val="10BBFF"/>
              </a:solidFill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1157114" y="5073265"/>
            <a:ext cx="441102" cy="441103"/>
          </a:xfrm>
          <a:prstGeom prst="ellipse">
            <a:avLst/>
          </a:prstGeom>
          <a:solidFill>
            <a:srgbClr val="59769F"/>
          </a:solidFill>
          <a:ln w="9525">
            <a:noFill/>
          </a:ln>
          <a:effectLst/>
          <a:scene3d>
            <a:camera prst="orthographicFront"/>
            <a:lightRig rig="glow" dir="t"/>
          </a:scene3d>
          <a:sp3d prstMaterial="softEdge">
            <a:bevelB w="10795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spc="-15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Arial" pitchFamily="34" charset="0"/>
              </a:rPr>
              <a:t>03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710243" y="4075936"/>
            <a:ext cx="7767156" cy="588430"/>
          </a:xfrm>
          <a:prstGeom prst="rect">
            <a:avLst/>
          </a:prstGeom>
          <a:noFill/>
          <a:ln w="9525">
            <a:noFill/>
          </a:ln>
          <a:effectLst/>
          <a:scene3d>
            <a:camera prst="orthographicFront"/>
            <a:lightRig rig="glow" dir="t"/>
          </a:scene3d>
          <a:sp3d prstMaterial="softEdge">
            <a:bevelB w="10795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3d>
              <a:bevelT w="0" h="5715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2000" b="1" spc="-5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적정 인프라 스톡과 연간 투자규모에 대한 다양한 시각    </a:t>
            </a:r>
            <a:endParaRPr lang="ko-KR" altLang="en-US" sz="2000" b="1" spc="-50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157114" y="4129888"/>
            <a:ext cx="441102" cy="441103"/>
          </a:xfrm>
          <a:prstGeom prst="ellipse">
            <a:avLst/>
          </a:prstGeom>
          <a:solidFill>
            <a:srgbClr val="59769F"/>
          </a:solidFill>
          <a:ln w="9525">
            <a:noFill/>
          </a:ln>
          <a:effectLst/>
          <a:scene3d>
            <a:camera prst="orthographicFront"/>
            <a:lightRig rig="glow" dir="t"/>
          </a:scene3d>
          <a:sp3d prstMaterial="softEdge">
            <a:bevelB w="10795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spc="-15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Arial" pitchFamily="34" charset="0"/>
              </a:rPr>
              <a:t>02</a:t>
            </a:r>
          </a:p>
        </p:txBody>
      </p:sp>
      <p:sp>
        <p:nvSpPr>
          <p:cNvPr id="13" name="TextBox 1"/>
          <p:cNvSpPr txBox="1"/>
          <p:nvPr/>
        </p:nvSpPr>
        <p:spPr>
          <a:xfrm>
            <a:off x="7575915" y="223838"/>
            <a:ext cx="2884123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rgbClr val="D3E8F1"/>
                </a:solidFill>
                <a:latin typeface="Georgia" panose="02040502050405020303" pitchFamily="18" charset="0"/>
              </a:rPr>
              <a:t>CERIK</a:t>
            </a:r>
          </a:p>
          <a:p>
            <a:endParaRPr lang="en-US" altLang="ko-KR" sz="400" dirty="0">
              <a:solidFill>
                <a:srgbClr val="D3E8F1"/>
              </a:solidFill>
            </a:endParaRPr>
          </a:p>
          <a:p>
            <a:r>
              <a:rPr lang="en-US" altLang="ko-KR" sz="900" dirty="0" smtClean="0">
                <a:solidFill>
                  <a:srgbClr val="D3E8F1"/>
                </a:solidFill>
                <a:latin typeface="Georgia" panose="02040502050405020303" pitchFamily="18" charset="0"/>
              </a:rPr>
              <a:t>Construction </a:t>
            </a:r>
            <a:r>
              <a:rPr lang="en-US" altLang="ko-KR" sz="900" dirty="0">
                <a:solidFill>
                  <a:srgbClr val="D3E8F1"/>
                </a:solidFill>
                <a:latin typeface="Georgia" panose="02040502050405020303" pitchFamily="18" charset="0"/>
              </a:rPr>
              <a:t>&amp; Economy Research Institute of Korea</a:t>
            </a:r>
          </a:p>
          <a:p>
            <a:r>
              <a:rPr lang="ko-KR" altLang="en-US" sz="900" dirty="0" smtClean="0">
                <a:solidFill>
                  <a:srgbClr val="D3E8F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한국건설산업연구원</a:t>
            </a:r>
            <a:endParaRPr lang="ko-KR" altLang="en-US" sz="900" dirty="0">
              <a:solidFill>
                <a:srgbClr val="D3E8F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그룹 63"/>
          <p:cNvGrpSpPr/>
          <p:nvPr/>
        </p:nvGrpSpPr>
        <p:grpSpPr>
          <a:xfrm>
            <a:off x="10315252" y="7103316"/>
            <a:ext cx="311969" cy="303549"/>
            <a:chOff x="10243244" y="6588943"/>
            <a:chExt cx="293141" cy="285230"/>
          </a:xfrm>
        </p:grpSpPr>
        <p:sp>
          <p:nvSpPr>
            <p:cNvPr id="41" name="양쪽 모서리가 둥근 사각형 40"/>
            <p:cNvSpPr/>
            <p:nvPr/>
          </p:nvSpPr>
          <p:spPr>
            <a:xfrm rot="16200000">
              <a:off x="10275254" y="6613041"/>
              <a:ext cx="231154" cy="291109"/>
            </a:xfrm>
            <a:prstGeom prst="round2SameRect">
              <a:avLst/>
            </a:prstGeom>
            <a:solidFill>
              <a:srgbClr val="1F497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</a:endParaRPr>
            </a:p>
          </p:txBody>
        </p:sp>
        <p:sp>
          <p:nvSpPr>
            <p:cNvPr id="42" name="양쪽 모서리가 둥근 사각형 41"/>
            <p:cNvSpPr/>
            <p:nvPr/>
          </p:nvSpPr>
          <p:spPr>
            <a:xfrm>
              <a:off x="10243244" y="6588943"/>
              <a:ext cx="288032" cy="252240"/>
            </a:xfrm>
            <a:prstGeom prst="round2Same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A473F55D-C486-4822-A7F8-6C705B91FBA8}" type="slidenum">
                <a:rPr kumimoji="0" lang="ko-KR" alt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바른돋움OTF 2" pitchFamily="50" charset="-127"/>
                  <a:ea typeface="바른돋움OTF 2" pitchFamily="50" charset="-127"/>
                  <a:cs typeface="Arial" pitchFamily="34" charset="0"/>
                </a:rPr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19</a:t>
              </a:fld>
              <a:endPara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  <a:cs typeface="Arial" pitchFamily="34" charset="0"/>
              </a:endParaRPr>
            </a:p>
          </p:txBody>
        </p:sp>
      </p:grp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r="3462" b="2247"/>
          <a:stretch/>
        </p:blipFill>
        <p:spPr>
          <a:xfrm>
            <a:off x="-9188" y="-35793"/>
            <a:ext cx="10702587" cy="7597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190" y="2385544"/>
            <a:ext cx="4131753" cy="5175719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7713" y="-35793"/>
            <a:ext cx="4745687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60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경영전락회의_표지.png"/>
          <p:cNvPicPr>
            <a:picLocks noChangeAspect="1"/>
          </p:cNvPicPr>
          <p:nvPr/>
        </p:nvPicPr>
        <p:blipFill>
          <a:blip r:embed="rId2" cstate="print"/>
          <a:srcRect l="24335" t="22468" r="8356" b="33487"/>
          <a:stretch>
            <a:fillRect/>
          </a:stretch>
        </p:blipFill>
        <p:spPr>
          <a:xfrm>
            <a:off x="0" y="-1"/>
            <a:ext cx="10718800" cy="7585717"/>
          </a:xfrm>
          <a:prstGeom prst="rect">
            <a:avLst/>
          </a:prstGeom>
        </p:spPr>
      </p:pic>
      <p:pic>
        <p:nvPicPr>
          <p:cNvPr id="3" name="그림 2" descr="표지-01.png"/>
          <p:cNvPicPr>
            <a:picLocks noChangeAspect="1"/>
          </p:cNvPicPr>
          <p:nvPr/>
        </p:nvPicPr>
        <p:blipFill>
          <a:blip r:embed="rId3" cstate="print"/>
          <a:srcRect r="6755"/>
          <a:stretch>
            <a:fillRect/>
          </a:stretch>
        </p:blipFill>
        <p:spPr>
          <a:xfrm>
            <a:off x="0" y="0"/>
            <a:ext cx="10693400" cy="7569129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gray">
          <a:xfrm>
            <a:off x="3043677" y="3233111"/>
            <a:ext cx="4606046" cy="11029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000" tIns="43200" rIns="90000" bIns="43200">
            <a:spAutoFit/>
          </a:bodyPr>
          <a:lstStyle/>
          <a:p>
            <a:pPr marL="0" marR="0" lvl="0" indent="0" defTabSz="91440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6600" b="1" kern="0" spc="300" dirty="0">
                <a:solidFill>
                  <a:schemeClr val="bg1"/>
                </a:solidFill>
                <a:latin typeface="Times New Roman" pitchFamily="18" charset="0"/>
                <a:ea typeface="돋움" pitchFamily="50" charset="-127"/>
              </a:rPr>
              <a:t>감사합니다</a:t>
            </a:r>
            <a:endParaRPr kumimoji="1" lang="en-US" altLang="ko-KR" sz="6600" b="1" u="none" strike="noStrike" kern="0" cap="none" spc="3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돋움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3"/>
          <p:cNvGrpSpPr/>
          <p:nvPr/>
        </p:nvGrpSpPr>
        <p:grpSpPr>
          <a:xfrm>
            <a:off x="10398672" y="7103316"/>
            <a:ext cx="311969" cy="303549"/>
            <a:chOff x="10243244" y="6588943"/>
            <a:chExt cx="293141" cy="285230"/>
          </a:xfrm>
        </p:grpSpPr>
        <p:sp>
          <p:nvSpPr>
            <p:cNvPr id="9" name="양쪽 모서리가 둥근 사각형 8"/>
            <p:cNvSpPr/>
            <p:nvPr/>
          </p:nvSpPr>
          <p:spPr>
            <a:xfrm rot="16200000">
              <a:off x="10275254" y="6613041"/>
              <a:ext cx="231154" cy="291109"/>
            </a:xfrm>
            <a:prstGeom prst="round2SameRect">
              <a:avLst/>
            </a:prstGeom>
            <a:solidFill>
              <a:srgbClr val="1F497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</a:endParaRPr>
            </a:p>
          </p:txBody>
        </p:sp>
        <p:sp>
          <p:nvSpPr>
            <p:cNvPr id="10" name="양쪽 모서리가 둥근 사각형 9"/>
            <p:cNvSpPr/>
            <p:nvPr/>
          </p:nvSpPr>
          <p:spPr>
            <a:xfrm>
              <a:off x="10243244" y="6588943"/>
              <a:ext cx="288032" cy="252240"/>
            </a:xfrm>
            <a:prstGeom prst="round2Same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A473F55D-C486-4822-A7F8-6C705B91FBA8}" type="slidenum">
                <a:rPr kumimoji="0" lang="ko-KR" alt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바른돋움OTF 2" pitchFamily="50" charset="-127"/>
                  <a:ea typeface="바른돋움OTF 2" pitchFamily="50" charset="-127"/>
                  <a:cs typeface="Arial" pitchFamily="34" charset="0"/>
                </a:rPr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2</a:t>
              </a:fld>
              <a:endPara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  <a:cs typeface="Arial" pitchFamily="34" charset="0"/>
              </a:endParaRPr>
            </a:p>
          </p:txBody>
        </p:sp>
      </p:grpSp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438532" y="1332359"/>
            <a:ext cx="9942600" cy="5442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0" h="31750"/>
              <a:contourClr>
                <a:schemeClr val="bg1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77800">
              <a:lnSpc>
                <a:spcPct val="110000"/>
              </a:lnSpc>
              <a:buSzPct val="100000"/>
              <a:defRPr/>
            </a:pP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‘18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년 전년대비 약 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20% 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감축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, 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이후 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4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년간 평균 약 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2.2%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씩 지속적 감소   </a:t>
            </a:r>
            <a:endParaRPr lang="en-US" altLang="ko-KR" sz="2200" b="1" spc="-50" dirty="0">
              <a:solidFill>
                <a:srgbClr val="0070C0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138788" y="2052439"/>
            <a:ext cx="4160124" cy="5078313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en-US" altLang="ko-KR" sz="1800" spc="-50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… </a:t>
            </a:r>
            <a:r>
              <a:rPr lang="en-US" altLang="ko-KR" sz="1800" dirty="0"/>
              <a:t>SOC</a:t>
            </a:r>
            <a:r>
              <a:rPr lang="ko-KR" altLang="en-US" sz="1800" dirty="0"/>
              <a:t>분야 재량지출은 </a:t>
            </a:r>
            <a:r>
              <a:rPr lang="ko-KR" altLang="en-US" sz="1800" dirty="0" smtClean="0"/>
              <a:t>연평균 </a:t>
            </a:r>
            <a:r>
              <a:rPr lang="ko-KR" altLang="en-US" sz="1800" dirty="0"/>
              <a:t>△</a:t>
            </a:r>
            <a:r>
              <a:rPr lang="en-US" altLang="ko-KR" sz="1800" dirty="0"/>
              <a:t>7.5</a:t>
            </a:r>
            <a:r>
              <a:rPr lang="en-US" altLang="ko-KR" sz="1800" dirty="0" smtClean="0"/>
              <a:t>% </a:t>
            </a:r>
            <a:r>
              <a:rPr lang="ko-KR" altLang="en-US" sz="1800" dirty="0" smtClean="0"/>
              <a:t>감소할 </a:t>
            </a:r>
            <a:r>
              <a:rPr lang="ko-KR" altLang="en-US" sz="1800" dirty="0"/>
              <a:t>것으로 </a:t>
            </a:r>
            <a:r>
              <a:rPr lang="ko-KR" altLang="en-US" sz="1800" dirty="0" smtClean="0"/>
              <a:t>전망된다</a:t>
            </a:r>
            <a:r>
              <a:rPr lang="en-US" altLang="ko-KR" sz="1800" dirty="0" smtClean="0"/>
              <a:t>. </a:t>
            </a:r>
          </a:p>
          <a:p>
            <a:endParaRPr lang="en-US" altLang="ko-KR" sz="1800" dirty="0"/>
          </a:p>
          <a:p>
            <a:r>
              <a:rPr lang="en-US" altLang="ko-KR" sz="1800" dirty="0" smtClean="0"/>
              <a:t>… </a:t>
            </a:r>
            <a:r>
              <a:rPr lang="ko-KR" altLang="en-US" sz="1800" dirty="0" smtClean="0"/>
              <a:t>그간 축적된 </a:t>
            </a:r>
            <a:r>
              <a:rPr lang="en-US" altLang="ko-KR" sz="1800" dirty="0"/>
              <a:t>SOC</a:t>
            </a:r>
            <a:r>
              <a:rPr lang="ko-KR" altLang="en-US" sz="1800" dirty="0"/>
              <a:t>스톡 및 소득주도 성장 등 성장 패러다임 변화에 </a:t>
            </a:r>
            <a:r>
              <a:rPr lang="ko-KR" altLang="en-US" sz="1800" dirty="0" smtClean="0"/>
              <a:t>따라 투자규모의 </a:t>
            </a:r>
            <a:r>
              <a:rPr lang="ko-KR" altLang="en-US" sz="1800" dirty="0"/>
              <a:t>양적 확대보다는 투자 효율화에 중점을 두고자 </a:t>
            </a:r>
            <a:r>
              <a:rPr lang="ko-KR" altLang="en-US" sz="1800" dirty="0" smtClean="0"/>
              <a:t>하였기 때문이다</a:t>
            </a:r>
            <a:r>
              <a:rPr lang="en-US" altLang="ko-KR" sz="1800" dirty="0" smtClean="0"/>
              <a:t>. </a:t>
            </a:r>
          </a:p>
          <a:p>
            <a:endParaRPr lang="en-US" altLang="ko-KR" sz="1800" dirty="0"/>
          </a:p>
          <a:p>
            <a:r>
              <a:rPr lang="en-US" altLang="ko-KR" sz="1800" dirty="0" smtClean="0"/>
              <a:t>… </a:t>
            </a:r>
            <a:r>
              <a:rPr lang="ko-KR" altLang="en-US" sz="1800" dirty="0" smtClean="0"/>
              <a:t>신규사업은 </a:t>
            </a:r>
            <a:r>
              <a:rPr lang="ko-KR" altLang="en-US" sz="1800" dirty="0"/>
              <a:t>최소화하고 </a:t>
            </a:r>
            <a:r>
              <a:rPr lang="ko-KR" altLang="en-US" sz="1800" dirty="0" err="1"/>
              <a:t>고규격</a:t>
            </a:r>
            <a:r>
              <a:rPr lang="ko-KR" altLang="en-US" sz="1800" dirty="0"/>
              <a:t> 과잉설계를 지양하면서</a:t>
            </a:r>
            <a:r>
              <a:rPr lang="en-US" altLang="ko-KR" sz="1800" dirty="0"/>
              <a:t>, </a:t>
            </a:r>
            <a:r>
              <a:rPr lang="ko-KR" altLang="en-US" sz="1800" dirty="0" smtClean="0"/>
              <a:t>시설의 신설 </a:t>
            </a:r>
            <a:r>
              <a:rPr lang="ko-KR" altLang="en-US" sz="1800" dirty="0"/>
              <a:t>확장보다 기존시설의 활용도 제고에 중점을 둘 계획이다</a:t>
            </a:r>
            <a:r>
              <a:rPr lang="en-US" altLang="ko-KR" sz="1800" dirty="0" smtClean="0"/>
              <a:t>. </a:t>
            </a:r>
          </a:p>
          <a:p>
            <a:endParaRPr lang="en-US" altLang="ko-KR" sz="1800" dirty="0"/>
          </a:p>
          <a:p>
            <a:r>
              <a:rPr lang="en-US" altLang="ko-KR" sz="1800" dirty="0" smtClean="0"/>
              <a:t>…</a:t>
            </a:r>
            <a:r>
              <a:rPr lang="ko-KR" altLang="en-US" sz="1800" dirty="0"/>
              <a:t>다만</a:t>
            </a:r>
            <a:r>
              <a:rPr lang="en-US" altLang="ko-KR" sz="1800" dirty="0"/>
              <a:t>, </a:t>
            </a:r>
            <a:r>
              <a:rPr lang="ko-KR" altLang="en-US" sz="1800" dirty="0"/>
              <a:t>국민생활과 밀접한 안전투자 및 자연재해에 </a:t>
            </a:r>
            <a:r>
              <a:rPr lang="ko-KR" altLang="en-US" sz="1800" dirty="0" smtClean="0"/>
              <a:t>대비하는 예방적 </a:t>
            </a:r>
            <a:r>
              <a:rPr lang="ko-KR" altLang="en-US" sz="1800" dirty="0"/>
              <a:t>투자</a:t>
            </a:r>
            <a:r>
              <a:rPr lang="en-US" altLang="ko-KR" sz="1800" dirty="0"/>
              <a:t>, 4</a:t>
            </a:r>
            <a:r>
              <a:rPr lang="ko-KR" altLang="en-US" sz="1800" dirty="0"/>
              <a:t>차 산업혁명과 </a:t>
            </a:r>
            <a:r>
              <a:rPr lang="ko-KR" altLang="en-US" sz="1800" dirty="0" smtClean="0"/>
              <a:t>미래 </a:t>
            </a:r>
            <a:r>
              <a:rPr lang="ko-KR" altLang="en-US" sz="1800" dirty="0" err="1" smtClean="0"/>
              <a:t>신산업</a:t>
            </a:r>
            <a:r>
              <a:rPr lang="ko-KR" altLang="en-US" sz="1800" dirty="0" smtClean="0"/>
              <a:t> </a:t>
            </a:r>
            <a:r>
              <a:rPr lang="ko-KR" altLang="en-US" sz="1800" dirty="0"/>
              <a:t>대응</a:t>
            </a:r>
            <a:r>
              <a:rPr lang="en-US" altLang="ko-KR" sz="1800" dirty="0"/>
              <a:t>, </a:t>
            </a:r>
            <a:r>
              <a:rPr lang="ko-KR" altLang="en-US" sz="1800" dirty="0"/>
              <a:t>지역의 </a:t>
            </a:r>
            <a:r>
              <a:rPr lang="ko-KR" altLang="en-US" sz="1800" dirty="0" smtClean="0"/>
              <a:t>산업기반 확충 </a:t>
            </a:r>
            <a:r>
              <a:rPr lang="ko-KR" altLang="en-US" sz="1800" dirty="0"/>
              <a:t>등에 대한 재정투자는 확대할 계획이다</a:t>
            </a:r>
            <a:r>
              <a:rPr lang="en-US" altLang="ko-KR" sz="1800" dirty="0" smtClean="0"/>
              <a:t>.</a:t>
            </a:r>
          </a:p>
        </p:txBody>
      </p:sp>
      <p:sp>
        <p:nvSpPr>
          <p:cNvPr id="11" name="[입력란]_특징 (노랑색)"/>
          <p:cNvSpPr txBox="1"/>
          <p:nvPr/>
        </p:nvSpPr>
        <p:spPr>
          <a:xfrm>
            <a:off x="197146" y="278617"/>
            <a:ext cx="102457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중기 인프라 투자정책 방향 </a:t>
            </a:r>
            <a:endParaRPr lang="ko-KR" altLang="en-US" sz="2400" b="1" dirty="0">
              <a:ln>
                <a:solidFill>
                  <a:srgbClr val="FBA70F">
                    <a:alpha val="0"/>
                  </a:srgbClr>
                </a:solidFill>
              </a:ln>
              <a:solidFill>
                <a:prstClr val="white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13457" y="7092999"/>
            <a:ext cx="4320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</a:t>
            </a:r>
            <a:r>
              <a:rPr lang="en-US" altLang="ko-KR" sz="1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추경포</a:t>
            </a:r>
            <a:r>
              <a:rPr lang="ko-KR" altLang="en-US" sz="1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함</a:t>
            </a:r>
            <a:r>
              <a:rPr lang="ko-KR" altLang="en-US" sz="1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SOC </a:t>
            </a:r>
            <a:r>
              <a:rPr lang="ko-KR" altLang="en-US" sz="1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예산</a:t>
            </a:r>
            <a:r>
              <a:rPr lang="en-US" altLang="ko-KR" sz="1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100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기획재정부</a:t>
            </a:r>
            <a:r>
              <a:rPr lang="en-US" altLang="ko-KR" sz="1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en-US" altLang="ko-KR" sz="1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2017) </a:t>
            </a:r>
            <a:endParaRPr lang="ko-KR" altLang="en-US" sz="11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06140" y="2052439"/>
            <a:ext cx="5808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600"/>
              </a:spcAft>
              <a:buSzPct val="100000"/>
              <a:defRPr/>
            </a:pPr>
            <a:r>
              <a:rPr lang="ko-KR" altLang="en-US" sz="2000" b="1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국가재정 </a:t>
            </a: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운영계획</a:t>
            </a:r>
            <a:r>
              <a:rPr lang="en-US" altLang="ko-KR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, </a:t>
            </a: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정부 </a:t>
            </a:r>
            <a:r>
              <a:rPr lang="en-US" altLang="ko-KR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SOC </a:t>
            </a: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예산 </a:t>
            </a:r>
            <a:r>
              <a:rPr lang="en-US" altLang="ko-KR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(2017~ 2021) </a:t>
            </a:r>
            <a:endParaRPr lang="en-US" altLang="ko-KR" sz="2000" b="1" spc="-50" dirty="0">
              <a:solidFill>
                <a:srgbClr val="0070C0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86" y="2628503"/>
            <a:ext cx="5393254" cy="44582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모서리가 둥근 직사각형 2"/>
          <p:cNvSpPr/>
          <p:nvPr/>
        </p:nvSpPr>
        <p:spPr>
          <a:xfrm>
            <a:off x="3690516" y="3852639"/>
            <a:ext cx="720080" cy="3096344"/>
          </a:xfrm>
          <a:prstGeom prst="roundRect">
            <a:avLst/>
          </a:prstGeom>
          <a:noFill/>
          <a:ln w="381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287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3"/>
          <p:cNvGrpSpPr/>
          <p:nvPr/>
        </p:nvGrpSpPr>
        <p:grpSpPr>
          <a:xfrm>
            <a:off x="10398672" y="7103316"/>
            <a:ext cx="311969" cy="303549"/>
            <a:chOff x="10243244" y="6588943"/>
            <a:chExt cx="293141" cy="285230"/>
          </a:xfrm>
        </p:grpSpPr>
        <p:sp>
          <p:nvSpPr>
            <p:cNvPr id="9" name="양쪽 모서리가 둥근 사각형 8"/>
            <p:cNvSpPr/>
            <p:nvPr/>
          </p:nvSpPr>
          <p:spPr>
            <a:xfrm rot="16200000">
              <a:off x="10275254" y="6613041"/>
              <a:ext cx="231154" cy="291109"/>
            </a:xfrm>
            <a:prstGeom prst="round2SameRect">
              <a:avLst/>
            </a:prstGeom>
            <a:solidFill>
              <a:srgbClr val="1F497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</a:endParaRPr>
            </a:p>
          </p:txBody>
        </p:sp>
        <p:sp>
          <p:nvSpPr>
            <p:cNvPr id="10" name="양쪽 모서리가 둥근 사각형 9"/>
            <p:cNvSpPr/>
            <p:nvPr/>
          </p:nvSpPr>
          <p:spPr>
            <a:xfrm>
              <a:off x="10243244" y="6588943"/>
              <a:ext cx="288032" cy="252240"/>
            </a:xfrm>
            <a:prstGeom prst="round2Same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A473F55D-C486-4822-A7F8-6C705B91FBA8}" type="slidenum">
                <a:rPr kumimoji="0" lang="ko-KR" alt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바른돋움OTF 2" pitchFamily="50" charset="-127"/>
                  <a:ea typeface="바른돋움OTF 2" pitchFamily="50" charset="-127"/>
                  <a:cs typeface="Arial" pitchFamily="34" charset="0"/>
                </a:rPr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3</a:t>
              </a:fld>
              <a:endPara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  <a:cs typeface="Arial" pitchFamily="34" charset="0"/>
              </a:endParaRPr>
            </a:p>
          </p:txBody>
        </p:sp>
      </p:grpSp>
      <p:sp>
        <p:nvSpPr>
          <p:cNvPr id="22" name="Rectangle 3"/>
          <p:cNvSpPr txBox="1">
            <a:spLocks noChangeArrowheads="1"/>
          </p:cNvSpPr>
          <p:nvPr/>
        </p:nvSpPr>
        <p:spPr>
          <a:xfrm>
            <a:off x="438532" y="1332359"/>
            <a:ext cx="9942600" cy="1016563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0" h="31750"/>
              <a:contourClr>
                <a:schemeClr val="bg1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77800">
              <a:lnSpc>
                <a:spcPct val="110000"/>
              </a:lnSpc>
              <a:buSzPct val="100000"/>
              <a:defRPr/>
            </a:pP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정부투자 예산과 지방자치단체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, 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공기업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,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민간투자 예상금액</a:t>
            </a:r>
            <a:r>
              <a:rPr lang="en-US" altLang="ko-KR" sz="2800" b="1" spc="-240" baseline="3000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(*1)</a:t>
            </a:r>
            <a:r>
              <a:rPr lang="ko-KR" altLang="en-US" sz="2800" b="1" spc="-240" dirty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을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함께 고려하여도 인프라</a:t>
            </a:r>
            <a:r>
              <a:rPr lang="en-US" altLang="ko-KR" sz="2800" b="1" spc="-240" baseline="3000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(*2)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투자규모는 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GDP 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대비 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2% 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미만으로 감소 예상  </a:t>
            </a:r>
            <a:endParaRPr lang="en-US" altLang="ko-KR" sz="2800" b="1" spc="-240" dirty="0" smtClean="0">
              <a:solidFill>
                <a:srgbClr val="001F5B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  <a:p>
            <a:pPr indent="-177800">
              <a:lnSpc>
                <a:spcPct val="110000"/>
              </a:lnSpc>
              <a:buSzPct val="100000"/>
              <a:defRPr/>
            </a:pPr>
            <a:endParaRPr lang="en-US" altLang="ko-KR" sz="1400" b="1" spc="-240" dirty="0" smtClean="0">
              <a:solidFill>
                <a:srgbClr val="001F5B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  <a:p>
            <a:pPr indent="-177800">
              <a:lnSpc>
                <a:spcPct val="110000"/>
              </a:lnSpc>
              <a:buSzPct val="100000"/>
              <a:defRPr/>
            </a:pPr>
            <a:r>
              <a:rPr lang="en-US" altLang="ko-KR" sz="12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(*1)  2016</a:t>
            </a:r>
            <a:r>
              <a:rPr lang="ko-KR" altLang="en-US" sz="12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년 실적을 기준으로 하여 예상 물가상승률 만큼 증가한다고 가정함  </a:t>
            </a:r>
            <a:endParaRPr lang="en-US" altLang="ko-KR" sz="1200" b="1" spc="-240" dirty="0" smtClean="0">
              <a:solidFill>
                <a:srgbClr val="001F5B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  <a:p>
            <a:pPr indent="-177800">
              <a:lnSpc>
                <a:spcPct val="110000"/>
              </a:lnSpc>
              <a:buSzPct val="100000"/>
              <a:defRPr/>
            </a:pPr>
            <a:r>
              <a:rPr lang="en-US" altLang="ko-KR" sz="12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(*2)  </a:t>
            </a:r>
            <a:r>
              <a:rPr lang="ko-KR" altLang="en-US" sz="12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본 논의에서  </a:t>
            </a:r>
            <a:r>
              <a:rPr lang="en-US" altLang="ko-KR" sz="12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‘</a:t>
            </a:r>
            <a:r>
              <a:rPr lang="ko-KR" altLang="en-US" sz="12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인프라</a:t>
            </a:r>
            <a:r>
              <a:rPr lang="en-US" altLang="ko-KR" sz="12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’ </a:t>
            </a:r>
            <a:r>
              <a:rPr lang="ko-KR" altLang="en-US" sz="12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는 도로 </a:t>
            </a:r>
            <a:r>
              <a:rPr lang="en-US" altLang="ko-KR" sz="12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,  </a:t>
            </a:r>
            <a:r>
              <a:rPr lang="ko-KR" altLang="en-US" sz="12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철도 및 도시철도 </a:t>
            </a:r>
            <a:r>
              <a:rPr lang="en-US" altLang="ko-KR" sz="12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, </a:t>
            </a:r>
            <a:r>
              <a:rPr lang="ko-KR" altLang="en-US" sz="12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항만 </a:t>
            </a:r>
            <a:r>
              <a:rPr lang="en-US" altLang="ko-KR" sz="12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,  </a:t>
            </a:r>
            <a:r>
              <a:rPr lang="ko-KR" altLang="en-US" sz="12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수자원 </a:t>
            </a:r>
            <a:r>
              <a:rPr lang="en-US" altLang="ko-KR" sz="12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,  </a:t>
            </a:r>
            <a:r>
              <a:rPr lang="ko-KR" altLang="en-US" sz="12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도시 및 지역개발 </a:t>
            </a:r>
            <a:r>
              <a:rPr lang="en-US" altLang="ko-KR" sz="12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,  </a:t>
            </a:r>
            <a:r>
              <a:rPr lang="ko-KR" altLang="en-US" sz="12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물류 </a:t>
            </a:r>
            <a:r>
              <a:rPr lang="en-US" altLang="ko-KR" sz="12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,  </a:t>
            </a:r>
            <a:r>
              <a:rPr lang="ko-KR" altLang="en-US" sz="12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항공 </a:t>
            </a:r>
            <a:r>
              <a:rPr lang="en-US" altLang="ko-KR" sz="12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,  </a:t>
            </a:r>
            <a:r>
              <a:rPr lang="ko-KR" altLang="en-US" sz="12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산업단지 시설 등을 포함하는 범위임 </a:t>
            </a:r>
            <a:endParaRPr lang="en-US" altLang="ko-KR" sz="1200" b="1" spc="-240" dirty="0" smtClean="0">
              <a:solidFill>
                <a:srgbClr val="001F5B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  <a:p>
            <a:pPr indent="-177800">
              <a:lnSpc>
                <a:spcPct val="110000"/>
              </a:lnSpc>
              <a:buSzPct val="100000"/>
              <a:defRPr/>
            </a:pPr>
            <a:endParaRPr lang="en-US" altLang="ko-KR" sz="2800" b="1" spc="-240" dirty="0">
              <a:solidFill>
                <a:srgbClr val="001F5B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</p:txBody>
      </p:sp>
      <p:sp>
        <p:nvSpPr>
          <p:cNvPr id="15" name="[입력란]_특징 (노랑색)"/>
          <p:cNvSpPr txBox="1"/>
          <p:nvPr/>
        </p:nvSpPr>
        <p:spPr>
          <a:xfrm>
            <a:off x="197146" y="278617"/>
            <a:ext cx="102457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중기 인프라 투자정책 방향 </a:t>
            </a:r>
            <a:endParaRPr lang="ko-KR" altLang="en-US" sz="2400" b="1" dirty="0">
              <a:ln>
                <a:solidFill>
                  <a:srgbClr val="FBA70F">
                    <a:alpha val="0"/>
                  </a:srgbClr>
                </a:solidFill>
              </a:ln>
              <a:solidFill>
                <a:prstClr val="white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8" y="3729255"/>
            <a:ext cx="5152236" cy="3308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732" y="3729255"/>
            <a:ext cx="4667685" cy="3308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직사각형 18"/>
          <p:cNvSpPr/>
          <p:nvPr/>
        </p:nvSpPr>
        <p:spPr>
          <a:xfrm>
            <a:off x="1529576" y="3213173"/>
            <a:ext cx="29354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Aft>
                <a:spcPts val="600"/>
              </a:spcAft>
              <a:buSzPct val="100000"/>
              <a:defRPr/>
            </a:pP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총 인프라 투자 추정금액</a:t>
            </a:r>
            <a:endParaRPr lang="en-US" altLang="ko-KR" sz="2000" b="1" spc="-50" dirty="0">
              <a:solidFill>
                <a:srgbClr val="0070C0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3790845" y="3781203"/>
            <a:ext cx="1771879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o-KR" altLang="en-US" sz="700" b="1" dirty="0"/>
              <a:t>단위</a:t>
            </a:r>
            <a:r>
              <a:rPr lang="en-US" altLang="ko-KR" sz="700" b="1" dirty="0"/>
              <a:t>: </a:t>
            </a:r>
            <a:r>
              <a:rPr lang="ko-KR" altLang="en-US" sz="700" b="1" dirty="0" err="1" smtClean="0"/>
              <a:t>십억원</a:t>
            </a:r>
            <a:endParaRPr lang="ko-KR" altLang="en-US" sz="700" b="1" dirty="0"/>
          </a:p>
        </p:txBody>
      </p:sp>
      <p:sp>
        <p:nvSpPr>
          <p:cNvPr id="17" name="직사각형 16"/>
          <p:cNvSpPr/>
          <p:nvPr/>
        </p:nvSpPr>
        <p:spPr>
          <a:xfrm>
            <a:off x="9667180" y="3781203"/>
            <a:ext cx="65710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o-KR" altLang="en-US" sz="700" b="1" dirty="0"/>
              <a:t>단위</a:t>
            </a:r>
            <a:r>
              <a:rPr lang="en-US" altLang="ko-KR" sz="700" b="1" dirty="0"/>
              <a:t>: %</a:t>
            </a:r>
            <a:endParaRPr lang="ko-KR" altLang="en-US" sz="700" b="1" dirty="0"/>
          </a:p>
        </p:txBody>
      </p:sp>
      <p:sp>
        <p:nvSpPr>
          <p:cNvPr id="20" name="직사각형 19"/>
          <p:cNvSpPr/>
          <p:nvPr/>
        </p:nvSpPr>
        <p:spPr>
          <a:xfrm>
            <a:off x="5866876" y="3204567"/>
            <a:ext cx="42033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Aft>
                <a:spcPts val="600"/>
              </a:spcAft>
              <a:buSzPct val="100000"/>
              <a:defRPr/>
            </a:pP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총 인프라 투자 추정비율</a:t>
            </a:r>
            <a:r>
              <a:rPr lang="en-US" altLang="ko-KR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(GDP </a:t>
            </a: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대비</a:t>
            </a:r>
            <a:r>
              <a:rPr lang="en-US" altLang="ko-KR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)</a:t>
            </a:r>
            <a:endParaRPr lang="en-US" altLang="ko-KR" sz="2000" b="1" spc="-50" dirty="0">
              <a:solidFill>
                <a:srgbClr val="0070C0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0156" y="7092999"/>
            <a:ext cx="4320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</a:t>
            </a:r>
            <a:r>
              <a:rPr lang="en-US" altLang="ko-KR" sz="1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100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기획재정부</a:t>
            </a:r>
            <a:r>
              <a:rPr lang="en-US" altLang="ko-KR" sz="1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en-US" altLang="ko-KR" sz="1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2017), KDI(2014) </a:t>
            </a:r>
            <a:endParaRPr lang="ko-KR" altLang="en-US" sz="11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579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3"/>
          <p:cNvGrpSpPr/>
          <p:nvPr/>
        </p:nvGrpSpPr>
        <p:grpSpPr>
          <a:xfrm>
            <a:off x="10398672" y="7103316"/>
            <a:ext cx="311969" cy="303549"/>
            <a:chOff x="10243244" y="6588943"/>
            <a:chExt cx="293141" cy="285230"/>
          </a:xfrm>
        </p:grpSpPr>
        <p:sp>
          <p:nvSpPr>
            <p:cNvPr id="9" name="양쪽 모서리가 둥근 사각형 8"/>
            <p:cNvSpPr/>
            <p:nvPr/>
          </p:nvSpPr>
          <p:spPr>
            <a:xfrm rot="16200000">
              <a:off x="10275254" y="6613041"/>
              <a:ext cx="231154" cy="291109"/>
            </a:xfrm>
            <a:prstGeom prst="round2SameRect">
              <a:avLst/>
            </a:prstGeom>
            <a:solidFill>
              <a:srgbClr val="1F497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</a:endParaRPr>
            </a:p>
          </p:txBody>
        </p:sp>
        <p:sp>
          <p:nvSpPr>
            <p:cNvPr id="10" name="양쪽 모서리가 둥근 사각형 9"/>
            <p:cNvSpPr/>
            <p:nvPr/>
          </p:nvSpPr>
          <p:spPr>
            <a:xfrm>
              <a:off x="10243244" y="6588943"/>
              <a:ext cx="288032" cy="252240"/>
            </a:xfrm>
            <a:prstGeom prst="round2Same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A473F55D-C486-4822-A7F8-6C705B91FBA8}" type="slidenum">
                <a:rPr kumimoji="0" lang="ko-KR" alt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바른돋움OTF 2" pitchFamily="50" charset="-127"/>
                  <a:ea typeface="바른돋움OTF 2" pitchFamily="50" charset="-127"/>
                  <a:cs typeface="Arial" pitchFamily="34" charset="0"/>
                </a:rPr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4</a:t>
              </a:fld>
              <a:endPara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  <a:cs typeface="Arial" pitchFamily="34" charset="0"/>
              </a:endParaRPr>
            </a:p>
          </p:txBody>
        </p:sp>
      </p:grpSp>
      <p:sp>
        <p:nvSpPr>
          <p:cNvPr id="22" name="Rectangle 3"/>
          <p:cNvSpPr txBox="1">
            <a:spLocks noChangeArrowheads="1"/>
          </p:cNvSpPr>
          <p:nvPr/>
        </p:nvSpPr>
        <p:spPr>
          <a:xfrm>
            <a:off x="438532" y="1332359"/>
            <a:ext cx="9942600" cy="97210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0" h="31750"/>
              <a:contourClr>
                <a:schemeClr val="bg1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77800">
              <a:lnSpc>
                <a:spcPct val="110000"/>
              </a:lnSpc>
              <a:buSzPct val="100000"/>
              <a:defRPr/>
            </a:pP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국가재정 운영계획의 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‘SOC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분야</a:t>
            </a:r>
            <a:r>
              <a:rPr lang="ko-KR" altLang="en-US" sz="2800" b="1" spc="-240" dirty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투자방향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’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에서 제시하고 있는 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‘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정책방향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’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과 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‘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중점투자사업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’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고려 시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,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장기 투자재원의 충분성 검토 필요       </a:t>
            </a:r>
            <a:endParaRPr lang="en-US" altLang="ko-KR" sz="2800" b="1" spc="-240" dirty="0">
              <a:solidFill>
                <a:srgbClr val="001F5B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378148" y="2506320"/>
            <a:ext cx="51125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SzPct val="100000"/>
              <a:buFont typeface="Wingdings" panose="05000000000000000000" pitchFamily="2" charset="2"/>
              <a:buChar char="v"/>
              <a:defRPr/>
            </a:pP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정책방향 및 재정투자 중점 </a:t>
            </a:r>
            <a:endParaRPr lang="en-US" altLang="ko-KR" sz="2000" b="1" spc="-50" dirty="0">
              <a:solidFill>
                <a:srgbClr val="0070C0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</p:txBody>
      </p:sp>
      <p:sp>
        <p:nvSpPr>
          <p:cNvPr id="20" name="TextBox 34"/>
          <p:cNvSpPr txBox="1"/>
          <p:nvPr/>
        </p:nvSpPr>
        <p:spPr>
          <a:xfrm>
            <a:off x="727358" y="7237015"/>
            <a:ext cx="17928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</a:t>
            </a:r>
            <a:r>
              <a:rPr lang="en-US" altLang="ko-KR" sz="1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기획재정부</a:t>
            </a:r>
            <a:r>
              <a:rPr lang="en-US" altLang="ko-KR" sz="1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en-US" altLang="ko-KR" sz="1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2017) </a:t>
            </a:r>
            <a:endParaRPr lang="ko-KR" altLang="en-US" sz="11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텍스트 상자 4"/>
          <p:cNvSpPr txBox="1"/>
          <p:nvPr/>
        </p:nvSpPr>
        <p:spPr>
          <a:xfrm>
            <a:off x="705248" y="2988543"/>
            <a:ext cx="9675884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Wingdings" charset="2"/>
              <a:buChar char="ü"/>
            </a:pPr>
            <a:r>
              <a:rPr kumimoji="1" lang="ko-KR" altLang="en-US" sz="1800" dirty="0" smtClean="0"/>
              <a:t>교통인프라 투자 패러다임 변화 </a:t>
            </a:r>
            <a:r>
              <a:rPr kumimoji="1" lang="en-US" altLang="ko-KR" sz="1800" dirty="0" smtClean="0"/>
              <a:t>:</a:t>
            </a:r>
            <a:r>
              <a:rPr kumimoji="1" lang="ko-KR" altLang="en-US" sz="1800" dirty="0" smtClean="0"/>
              <a:t> 안전 운영 중심의 투자체계 구축</a:t>
            </a:r>
            <a:r>
              <a:rPr kumimoji="1" lang="en-US" altLang="ko-KR" sz="1800" dirty="0" smtClean="0"/>
              <a:t>.</a:t>
            </a:r>
            <a:r>
              <a:rPr kumimoji="1" lang="ko-KR" altLang="en-US" sz="1800" dirty="0" smtClean="0"/>
              <a:t> 국토 균형발전</a:t>
            </a:r>
            <a:r>
              <a:rPr kumimoji="1" lang="en-US" altLang="ko-KR" sz="1800" dirty="0" smtClean="0"/>
              <a:t>,</a:t>
            </a:r>
            <a:r>
              <a:rPr kumimoji="1" lang="ko-KR" altLang="en-US" sz="1800" dirty="0" smtClean="0"/>
              <a:t> </a:t>
            </a:r>
            <a:r>
              <a:rPr kumimoji="1" lang="en-US" altLang="ko-KR" sz="1800" dirty="0" smtClean="0"/>
              <a:t>4</a:t>
            </a:r>
            <a:r>
              <a:rPr kumimoji="1" lang="ko-KR" altLang="en-US" sz="1800" dirty="0" smtClean="0"/>
              <a:t>차산업 대응</a:t>
            </a:r>
            <a:r>
              <a:rPr kumimoji="1" lang="en-US" altLang="ko-KR" sz="1800" dirty="0" smtClean="0"/>
              <a:t>,</a:t>
            </a:r>
            <a:r>
              <a:rPr kumimoji="1" lang="ko-KR" altLang="en-US" sz="1800" dirty="0" smtClean="0"/>
              <a:t> 일자리 창출관련 투자 강화 </a:t>
            </a:r>
            <a:endParaRPr kumimoji="1" lang="en-US" altLang="ko-KR" sz="1800" dirty="0" smtClean="0"/>
          </a:p>
          <a:p>
            <a:pPr marL="342900" indent="-342900">
              <a:spcAft>
                <a:spcPts val="600"/>
              </a:spcAft>
              <a:buFont typeface="Wingdings" charset="2"/>
              <a:buChar char="ü"/>
            </a:pPr>
            <a:r>
              <a:rPr kumimoji="1" lang="ko-KR" altLang="en-US" sz="1800" dirty="0" smtClean="0"/>
              <a:t>국민체감형 국토균형발전 추진 </a:t>
            </a:r>
            <a:r>
              <a:rPr kumimoji="1" lang="en-US" altLang="ko-KR" sz="1800" dirty="0" smtClean="0"/>
              <a:t>:</a:t>
            </a:r>
            <a:r>
              <a:rPr kumimoji="1" lang="ko-KR" altLang="en-US" sz="1800" dirty="0" smtClean="0"/>
              <a:t> 혁신도시</a:t>
            </a:r>
            <a:r>
              <a:rPr kumimoji="1" lang="en-US" altLang="ko-KR" sz="1800" dirty="0" smtClean="0"/>
              <a:t>,</a:t>
            </a:r>
            <a:r>
              <a:rPr kumimoji="1" lang="ko-KR" altLang="en-US" sz="1800" dirty="0" smtClean="0"/>
              <a:t> 세종시</a:t>
            </a:r>
            <a:r>
              <a:rPr kumimoji="1" lang="en-US" altLang="ko-KR" sz="1800" dirty="0" smtClean="0"/>
              <a:t>,</a:t>
            </a:r>
            <a:r>
              <a:rPr kumimoji="1" lang="ko-KR" altLang="en-US" sz="1800" dirty="0" smtClean="0"/>
              <a:t> 새만금</a:t>
            </a:r>
            <a:r>
              <a:rPr kumimoji="1" lang="en-US" altLang="ko-KR" sz="1800" dirty="0" smtClean="0"/>
              <a:t>,</a:t>
            </a:r>
            <a:r>
              <a:rPr kumimoji="1" lang="ko-KR" altLang="en-US" sz="1800" dirty="0" smtClean="0"/>
              <a:t> 산업단지를 중심으로 지역의 혁신역량을 강화</a:t>
            </a:r>
            <a:r>
              <a:rPr kumimoji="1" lang="en-US" altLang="ko-KR" sz="1800" dirty="0" smtClean="0"/>
              <a:t>.</a:t>
            </a:r>
            <a:r>
              <a:rPr kumimoji="1" lang="ko-KR" altLang="en-US" sz="1800" dirty="0" smtClean="0"/>
              <a:t> 구도심과 노후 주거지 등에 대한 도시재생 뉴딜사업 추진</a:t>
            </a:r>
            <a:endParaRPr kumimoji="1" lang="en-US" altLang="ko-KR" sz="1800" dirty="0" smtClean="0"/>
          </a:p>
          <a:p>
            <a:pPr marL="342900" indent="-342900">
              <a:spcAft>
                <a:spcPts val="600"/>
              </a:spcAft>
              <a:buFont typeface="Wingdings" charset="2"/>
              <a:buChar char="ü"/>
            </a:pPr>
            <a:r>
              <a:rPr kumimoji="1" lang="ko-KR" altLang="en-US" sz="1800" dirty="0" smtClean="0"/>
              <a:t>예방 중심의 안전체계 구축 </a:t>
            </a:r>
            <a:r>
              <a:rPr kumimoji="1" lang="en-US" altLang="ko-KR" sz="1800" dirty="0" smtClean="0"/>
              <a:t>:</a:t>
            </a:r>
            <a:r>
              <a:rPr kumimoji="1" lang="ko-KR" altLang="en-US" sz="1800" dirty="0" smtClean="0"/>
              <a:t> 노후화된 도로</a:t>
            </a:r>
            <a:r>
              <a:rPr kumimoji="1" lang="en-US" altLang="ko-KR" sz="1800" dirty="0" smtClean="0"/>
              <a:t>,</a:t>
            </a:r>
            <a:r>
              <a:rPr kumimoji="1" lang="ko-KR" altLang="en-US" sz="1800" dirty="0" smtClean="0"/>
              <a:t> 철도 등의 터널과 교량 등 시설물에 대한 안전점검과 유지보수 및 보강에 대한 투자를 확대하고 교통안전투자를 지속</a:t>
            </a:r>
            <a:r>
              <a:rPr kumimoji="1" lang="en-US" altLang="ko-KR" sz="1800" dirty="0" smtClean="0"/>
              <a:t>.</a:t>
            </a:r>
            <a:r>
              <a:rPr kumimoji="1" lang="ko-KR" altLang="en-US" sz="1800" dirty="0" smtClean="0"/>
              <a:t>  수해발생에 대응하기 위한 하천정비사업을 지속적으로 추진하고 댐 안전성 보강사업 지속 추진</a:t>
            </a:r>
            <a:r>
              <a:rPr kumimoji="1" lang="en-US" altLang="ko-KR" sz="1800" dirty="0" smtClean="0"/>
              <a:t>.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ü"/>
            </a:pPr>
            <a:r>
              <a:rPr kumimoji="1" lang="en-US" altLang="ko-KR" sz="1800" dirty="0" smtClean="0"/>
              <a:t>4</a:t>
            </a:r>
            <a:r>
              <a:rPr kumimoji="1" lang="ko-KR" altLang="en-US" sz="1800" dirty="0" smtClean="0"/>
              <a:t>차 산업혁명과 미래 신산업 대응 </a:t>
            </a:r>
            <a:r>
              <a:rPr kumimoji="1" lang="en-US" altLang="ko-KR" sz="1800" dirty="0" smtClean="0"/>
              <a:t>:</a:t>
            </a:r>
            <a:r>
              <a:rPr kumimoji="1" lang="ko-KR" altLang="en-US" sz="1800" dirty="0" smtClean="0"/>
              <a:t> 자율주행차 상용화와 드론산업 생태계 조성에 주력</a:t>
            </a:r>
            <a:r>
              <a:rPr kumimoji="1" lang="en-US" altLang="ko-KR" sz="1800" dirty="0" smtClean="0"/>
              <a:t>.</a:t>
            </a:r>
            <a:r>
              <a:rPr kumimoji="1" lang="ko-KR" altLang="en-US" sz="1800" dirty="0" smtClean="0"/>
              <a:t> 지능형 도로시스템 추진 </a:t>
            </a:r>
            <a:endParaRPr kumimoji="1" lang="en-US" altLang="ko-KR" sz="1800" dirty="0" smtClean="0"/>
          </a:p>
          <a:p>
            <a:pPr marL="342900" indent="-342900">
              <a:spcAft>
                <a:spcPts val="600"/>
              </a:spcAft>
              <a:buFont typeface="Wingdings" charset="2"/>
              <a:buChar char="ü"/>
            </a:pPr>
            <a:r>
              <a:rPr kumimoji="1" lang="ko-KR" altLang="en-US" sz="1800" dirty="0" smtClean="0"/>
              <a:t>교통시설의 공공성 및 편의성 제고 </a:t>
            </a:r>
            <a:r>
              <a:rPr kumimoji="1" lang="en-US" altLang="ko-KR" sz="1800" dirty="0" smtClean="0"/>
              <a:t>:</a:t>
            </a:r>
            <a:r>
              <a:rPr kumimoji="1" lang="ko-KR" altLang="en-US" sz="1800" dirty="0" smtClean="0"/>
              <a:t> 혼잡도로 또는 광역도로의 추가 구축 및 확장과 수도권 광역급행철도</a:t>
            </a:r>
            <a:r>
              <a:rPr kumimoji="1" lang="en-US" altLang="ko-KR" sz="1800" dirty="0" smtClean="0"/>
              <a:t>,</a:t>
            </a:r>
            <a:r>
              <a:rPr kumimoji="1" lang="ko-KR" altLang="en-US" sz="1800" dirty="0" smtClean="0"/>
              <a:t> 기존전철 급행화 등을 통한 대도심권 교통혼잡 완화 </a:t>
            </a:r>
            <a:endParaRPr kumimoji="1" lang="en-US" altLang="ko-KR" sz="1800" dirty="0" smtClean="0"/>
          </a:p>
          <a:p>
            <a:pPr marL="342900" indent="-342900">
              <a:spcAft>
                <a:spcPts val="600"/>
              </a:spcAft>
              <a:buFont typeface="Wingdings" charset="2"/>
              <a:buChar char="ü"/>
            </a:pPr>
            <a:r>
              <a:rPr kumimoji="1" lang="ko-KR" altLang="en-US" sz="1800" dirty="0" smtClean="0"/>
              <a:t>권역별 거점항만 육성 및 지역경제 활성화 </a:t>
            </a:r>
            <a:r>
              <a:rPr kumimoji="1" lang="en-US" altLang="ko-KR" sz="1800" dirty="0" smtClean="0"/>
              <a:t>:</a:t>
            </a:r>
            <a:r>
              <a:rPr kumimoji="1" lang="ko-KR" altLang="en-US" sz="1800" dirty="0" smtClean="0"/>
              <a:t> 부산</a:t>
            </a:r>
            <a:r>
              <a:rPr kumimoji="1" lang="en-US" altLang="ko-KR" sz="1800" dirty="0" smtClean="0"/>
              <a:t>,</a:t>
            </a:r>
            <a:r>
              <a:rPr kumimoji="1" lang="ko-KR" altLang="en-US" sz="1800" dirty="0" smtClean="0"/>
              <a:t> 광양</a:t>
            </a:r>
            <a:r>
              <a:rPr kumimoji="1" lang="en-US" altLang="ko-KR" sz="1800" dirty="0" smtClean="0"/>
              <a:t>,</a:t>
            </a:r>
            <a:r>
              <a:rPr kumimoji="1" lang="ko-KR" altLang="en-US" sz="1800" dirty="0" smtClean="0"/>
              <a:t> 인천 등 권역별 거점항만을 국제물류 허브항만으로 육성하기 위한 투자 지속   </a:t>
            </a:r>
            <a:endParaRPr kumimoji="1" lang="en-US" altLang="ko-KR" sz="1800" dirty="0" smtClean="0"/>
          </a:p>
        </p:txBody>
      </p:sp>
      <p:sp>
        <p:nvSpPr>
          <p:cNvPr id="25" name="[입력란]_특징 (노랑색)"/>
          <p:cNvSpPr txBox="1"/>
          <p:nvPr/>
        </p:nvSpPr>
        <p:spPr>
          <a:xfrm>
            <a:off x="197146" y="278617"/>
            <a:ext cx="102457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중기 인프라 투자정책 방향 </a:t>
            </a:r>
            <a:endParaRPr lang="ko-KR" altLang="en-US" sz="2400" b="1" dirty="0">
              <a:ln>
                <a:solidFill>
                  <a:srgbClr val="FBA70F">
                    <a:alpha val="0"/>
                  </a:srgbClr>
                </a:solidFill>
              </a:ln>
              <a:solidFill>
                <a:prstClr val="white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6160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3"/>
          <p:cNvGrpSpPr/>
          <p:nvPr/>
        </p:nvGrpSpPr>
        <p:grpSpPr>
          <a:xfrm>
            <a:off x="10398672" y="7103316"/>
            <a:ext cx="311969" cy="303549"/>
            <a:chOff x="10243244" y="6588943"/>
            <a:chExt cx="293141" cy="285230"/>
          </a:xfrm>
        </p:grpSpPr>
        <p:sp>
          <p:nvSpPr>
            <p:cNvPr id="9" name="양쪽 모서리가 둥근 사각형 8"/>
            <p:cNvSpPr/>
            <p:nvPr/>
          </p:nvSpPr>
          <p:spPr>
            <a:xfrm rot="16200000">
              <a:off x="10275254" y="6613041"/>
              <a:ext cx="231154" cy="291109"/>
            </a:xfrm>
            <a:prstGeom prst="round2SameRect">
              <a:avLst/>
            </a:prstGeom>
            <a:solidFill>
              <a:srgbClr val="1F497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</a:endParaRPr>
            </a:p>
          </p:txBody>
        </p:sp>
        <p:sp>
          <p:nvSpPr>
            <p:cNvPr id="10" name="양쪽 모서리가 둥근 사각형 9"/>
            <p:cNvSpPr/>
            <p:nvPr/>
          </p:nvSpPr>
          <p:spPr>
            <a:xfrm>
              <a:off x="10243244" y="6588943"/>
              <a:ext cx="288032" cy="252240"/>
            </a:xfrm>
            <a:prstGeom prst="round2Same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A473F55D-C486-4822-A7F8-6C705B91FBA8}" type="slidenum">
                <a:rPr kumimoji="0" lang="ko-KR" alt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바른돋움OTF 2" pitchFamily="50" charset="-127"/>
                  <a:ea typeface="바른돋움OTF 2" pitchFamily="50" charset="-127"/>
                  <a:cs typeface="Arial" pitchFamily="34" charset="0"/>
                </a:rPr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5</a:t>
              </a:fld>
              <a:endPara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  <a:cs typeface="Arial" pitchFamily="34" charset="0"/>
              </a:endParaRPr>
            </a:p>
          </p:txBody>
        </p:sp>
      </p:grpSp>
      <p:sp>
        <p:nvSpPr>
          <p:cNvPr id="21" name="직사각형 20"/>
          <p:cNvSpPr/>
          <p:nvPr/>
        </p:nvSpPr>
        <p:spPr>
          <a:xfrm>
            <a:off x="378148" y="2084377"/>
            <a:ext cx="51125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SzPct val="100000"/>
              <a:buFont typeface="Wingdings" panose="05000000000000000000" pitchFamily="2" charset="2"/>
              <a:buChar char="v"/>
              <a:defRPr/>
            </a:pP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중점사업 및 제도개선 과제  </a:t>
            </a:r>
            <a:endParaRPr lang="en-US" altLang="ko-KR" sz="2000" b="1" spc="-50" dirty="0">
              <a:solidFill>
                <a:srgbClr val="0070C0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</p:txBody>
      </p:sp>
      <p:sp>
        <p:nvSpPr>
          <p:cNvPr id="20" name="TextBox 34"/>
          <p:cNvSpPr txBox="1"/>
          <p:nvPr/>
        </p:nvSpPr>
        <p:spPr>
          <a:xfrm>
            <a:off x="727358" y="7237015"/>
            <a:ext cx="17928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</a:t>
            </a:r>
            <a:r>
              <a:rPr lang="en-US" altLang="ko-KR" sz="1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기획재정부</a:t>
            </a:r>
            <a:r>
              <a:rPr lang="en-US" altLang="ko-KR" sz="1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en-US" altLang="ko-KR" sz="1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2017) </a:t>
            </a:r>
            <a:endParaRPr lang="ko-KR" altLang="en-US" sz="11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텍스트 상자 4"/>
          <p:cNvSpPr txBox="1"/>
          <p:nvPr/>
        </p:nvSpPr>
        <p:spPr>
          <a:xfrm>
            <a:off x="705248" y="2609914"/>
            <a:ext cx="9675884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Wingdings" charset="2"/>
              <a:buChar char="ü"/>
            </a:pPr>
            <a:r>
              <a:rPr kumimoji="1" lang="ko-KR" altLang="en-US" sz="1800" dirty="0" smtClean="0"/>
              <a:t>도시재생 뉴딜 추진 </a:t>
            </a:r>
            <a:r>
              <a:rPr kumimoji="1" lang="en-US" altLang="ko-KR" sz="1800" dirty="0" smtClean="0"/>
              <a:t>:</a:t>
            </a:r>
            <a:r>
              <a:rPr kumimoji="1" lang="ko-KR" altLang="en-US" sz="1800" dirty="0" smtClean="0"/>
              <a:t> 노후주거지</a:t>
            </a:r>
            <a:r>
              <a:rPr kumimoji="1" lang="en-US" altLang="ko-KR" sz="1800" dirty="0" smtClean="0"/>
              <a:t>,</a:t>
            </a:r>
            <a:r>
              <a:rPr kumimoji="1" lang="ko-KR" altLang="en-US" sz="1800" dirty="0" smtClean="0"/>
              <a:t> 안전등급 </a:t>
            </a:r>
            <a:r>
              <a:rPr kumimoji="1" lang="en-US" altLang="ko-KR" sz="1800" dirty="0" smtClean="0"/>
              <a:t>(D. E)</a:t>
            </a:r>
            <a:r>
              <a:rPr kumimoji="1" lang="ko-KR" altLang="en-US" sz="1800" dirty="0" smtClean="0"/>
              <a:t> 지역 등 정비사업</a:t>
            </a:r>
            <a:r>
              <a:rPr kumimoji="1" lang="en-US" altLang="ko-KR" sz="1800" dirty="0" smtClean="0"/>
              <a:t>,</a:t>
            </a:r>
            <a:r>
              <a:rPr kumimoji="1" lang="ko-KR" altLang="en-US" sz="1800" dirty="0" smtClean="0"/>
              <a:t> 생활밀착형 편의시설 확충</a:t>
            </a:r>
            <a:r>
              <a:rPr kumimoji="1" lang="en-US" altLang="ko-KR" sz="1800" dirty="0" smtClean="0"/>
              <a:t>,</a:t>
            </a:r>
            <a:r>
              <a:rPr kumimoji="1" lang="ko-KR" altLang="en-US" sz="1800" dirty="0" smtClean="0"/>
              <a:t> 취약계층을 위한 맞춤형 주택공급 및 개량</a:t>
            </a:r>
            <a:r>
              <a:rPr kumimoji="1" lang="en-US" altLang="ko-KR" sz="1800" dirty="0" smtClean="0"/>
              <a:t>.</a:t>
            </a:r>
            <a:r>
              <a:rPr kumimoji="1" lang="ko-KR" altLang="en-US" sz="1800" dirty="0" smtClean="0"/>
              <a:t> 저렴한 공공임대주택 공급</a:t>
            </a:r>
            <a:r>
              <a:rPr kumimoji="1" lang="en-US" altLang="ko-KR" sz="1800" dirty="0" smtClean="0"/>
              <a:t>,</a:t>
            </a:r>
            <a:r>
              <a:rPr kumimoji="1" lang="ko-KR" altLang="en-US" sz="1800" dirty="0" smtClean="0"/>
              <a:t> 역세권 공유지 또는 국공유재산을 활용한 개발사업을 통하여 도심의 새로운 활력거점 조성 </a:t>
            </a:r>
            <a:endParaRPr kumimoji="1" lang="en-US" altLang="ko-KR" sz="1800" dirty="0" smtClean="0"/>
          </a:p>
          <a:p>
            <a:pPr marL="342900" indent="-342900">
              <a:spcAft>
                <a:spcPts val="600"/>
              </a:spcAft>
              <a:buFont typeface="Wingdings" charset="2"/>
              <a:buChar char="ü"/>
            </a:pPr>
            <a:r>
              <a:rPr kumimoji="1" lang="ko-KR" altLang="en-US" sz="1800" dirty="0" smtClean="0"/>
              <a:t>도로 공공성 강화 및 안전투자 확대 </a:t>
            </a:r>
            <a:r>
              <a:rPr kumimoji="1" lang="en-US" altLang="ko-KR" sz="1800" dirty="0" smtClean="0"/>
              <a:t>:</a:t>
            </a:r>
            <a:r>
              <a:rPr kumimoji="1" lang="ko-KR" altLang="en-US" sz="1800" dirty="0" smtClean="0"/>
              <a:t> 고속도로 통행료 감면</a:t>
            </a:r>
            <a:r>
              <a:rPr kumimoji="1" lang="en-US" altLang="ko-KR" sz="1800" dirty="0" smtClean="0"/>
              <a:t>.</a:t>
            </a:r>
            <a:r>
              <a:rPr kumimoji="1" lang="ko-KR" altLang="en-US" sz="1800" dirty="0" smtClean="0"/>
              <a:t>  서울</a:t>
            </a:r>
            <a:r>
              <a:rPr kumimoji="1" lang="en-US" altLang="ko-KR" sz="1800" dirty="0" smtClean="0"/>
              <a:t>-</a:t>
            </a:r>
            <a:r>
              <a:rPr kumimoji="1" lang="ko-KR" altLang="en-US" sz="1800" dirty="0" smtClean="0"/>
              <a:t>세종 고속도로 재정사업 전환</a:t>
            </a:r>
            <a:r>
              <a:rPr kumimoji="1" lang="en-US" altLang="ko-KR" sz="1800" dirty="0" smtClean="0"/>
              <a:t>,</a:t>
            </a:r>
            <a:r>
              <a:rPr kumimoji="1" lang="ko-KR" altLang="en-US" sz="1800" dirty="0" smtClean="0"/>
              <a:t> 졸음운전 방지시설 투자</a:t>
            </a:r>
            <a:r>
              <a:rPr kumimoji="1" lang="en-US" altLang="ko-KR" sz="1800" dirty="0" smtClean="0"/>
              <a:t>.</a:t>
            </a:r>
            <a:r>
              <a:rPr kumimoji="1" lang="ko-KR" altLang="en-US" sz="1800" dirty="0" smtClean="0"/>
              <a:t> 노훗설물에 대한 적기보수</a:t>
            </a:r>
            <a:r>
              <a:rPr kumimoji="1" lang="en-US" altLang="ko-KR" sz="1800" dirty="0" smtClean="0"/>
              <a:t>.</a:t>
            </a:r>
            <a:r>
              <a:rPr kumimoji="1" lang="ko-KR" altLang="en-US" sz="1800" dirty="0" smtClean="0"/>
              <a:t>보강</a:t>
            </a:r>
            <a:r>
              <a:rPr kumimoji="1" lang="en-US" altLang="ko-KR" sz="1800" dirty="0" smtClean="0"/>
              <a:t>,</a:t>
            </a:r>
            <a:r>
              <a:rPr kumimoji="1" lang="ko-KR" altLang="en-US" sz="1800" dirty="0" smtClean="0"/>
              <a:t> 싱크홀 방지 투자 </a:t>
            </a:r>
            <a:endParaRPr kumimoji="1" lang="en-US" altLang="ko-KR" sz="1800" dirty="0" smtClean="0"/>
          </a:p>
          <a:p>
            <a:pPr marL="342900" indent="-342900">
              <a:spcAft>
                <a:spcPts val="600"/>
              </a:spcAft>
              <a:buFont typeface="Wingdings" charset="2"/>
              <a:buChar char="ü"/>
            </a:pPr>
            <a:r>
              <a:rPr kumimoji="1" lang="ko-KR" altLang="en-US" sz="1800" dirty="0" smtClean="0"/>
              <a:t>빠르고 안전한 철도서비스 제공 </a:t>
            </a:r>
            <a:r>
              <a:rPr kumimoji="1" lang="en-US" altLang="ko-KR" sz="1800" dirty="0" smtClean="0"/>
              <a:t>:</a:t>
            </a:r>
            <a:r>
              <a:rPr kumimoji="1" lang="ko-KR" altLang="en-US" sz="1800" dirty="0" smtClean="0"/>
              <a:t> 수도권 광역급행철도망</a:t>
            </a:r>
            <a:r>
              <a:rPr kumimoji="1" lang="en-US" altLang="ko-KR" sz="1800" dirty="0" smtClean="0"/>
              <a:t>(GTX-A/B/C)</a:t>
            </a:r>
            <a:r>
              <a:rPr kumimoji="1" lang="ko-KR" altLang="en-US" sz="1800" dirty="0" smtClean="0"/>
              <a:t> 속도감 있게 추진</a:t>
            </a:r>
            <a:r>
              <a:rPr kumimoji="1" lang="en-US" altLang="ko-KR" sz="1800" dirty="0" smtClean="0"/>
              <a:t>.</a:t>
            </a:r>
            <a:r>
              <a:rPr kumimoji="1" lang="ko-KR" altLang="en-US" sz="1800" dirty="0" smtClean="0"/>
              <a:t> 신안산선 복선전철 추진</a:t>
            </a:r>
            <a:r>
              <a:rPr kumimoji="1" lang="en-US" altLang="ko-KR" sz="1800" dirty="0" smtClean="0"/>
              <a:t>.</a:t>
            </a:r>
            <a:r>
              <a:rPr kumimoji="1" lang="ko-KR" altLang="en-US" sz="1800" dirty="0" smtClean="0"/>
              <a:t> 철도교량</a:t>
            </a:r>
            <a:r>
              <a:rPr kumimoji="1" lang="en-US" altLang="ko-KR" sz="1800" dirty="0" smtClean="0"/>
              <a:t>,</a:t>
            </a:r>
            <a:r>
              <a:rPr kumimoji="1" lang="ko-KR" altLang="en-US" sz="1800" dirty="0" smtClean="0"/>
              <a:t> 터널</a:t>
            </a:r>
            <a:r>
              <a:rPr kumimoji="1" lang="en-US" altLang="ko-KR" sz="1800" dirty="0" smtClean="0"/>
              <a:t>,</a:t>
            </a:r>
            <a:r>
              <a:rPr kumimoji="1" lang="ko-KR" altLang="en-US" sz="1800" dirty="0" smtClean="0"/>
              <a:t> 전기설비 등 각종 철도시설에 대한 개량투자계획 수립 및 투자</a:t>
            </a:r>
            <a:r>
              <a:rPr kumimoji="1" lang="en-US" altLang="ko-KR" sz="1800" dirty="0" smtClean="0"/>
              <a:t>.</a:t>
            </a:r>
            <a:r>
              <a:rPr kumimoji="1" lang="ko-KR" altLang="en-US" sz="1800" dirty="0" smtClean="0"/>
              <a:t> 철도시설관리를 위한 첨단 기계장비 도입 및 생애주기 정보관리를 위한 시설관리 시스템 구축  </a:t>
            </a:r>
            <a:endParaRPr kumimoji="1" lang="en-US" altLang="ko-KR" sz="1800" dirty="0" smtClean="0"/>
          </a:p>
          <a:p>
            <a:pPr marL="342900" indent="-342900">
              <a:spcAft>
                <a:spcPts val="600"/>
              </a:spcAft>
              <a:buFont typeface="Wingdings" charset="2"/>
              <a:buChar char="ü"/>
            </a:pPr>
            <a:r>
              <a:rPr kumimoji="1" lang="ko-KR" altLang="en-US" sz="1800" dirty="0" smtClean="0"/>
              <a:t>공항투자 확대와 안전한 하늘길 조성 </a:t>
            </a:r>
            <a:r>
              <a:rPr kumimoji="1" lang="en-US" altLang="ko-KR" sz="1800" dirty="0" smtClean="0"/>
              <a:t>:</a:t>
            </a:r>
            <a:r>
              <a:rPr kumimoji="1" lang="ko-KR" altLang="en-US" sz="1800" dirty="0" smtClean="0"/>
              <a:t> 김해신공항 및 제주 </a:t>
            </a:r>
            <a:r>
              <a:rPr kumimoji="1" lang="en-US" altLang="ko-KR" sz="1800" dirty="0" smtClean="0"/>
              <a:t>2</a:t>
            </a:r>
            <a:r>
              <a:rPr kumimoji="1" lang="ko-KR" altLang="en-US" sz="1800" dirty="0" smtClean="0"/>
              <a:t>공항 개발을 본격적으로 추진</a:t>
            </a:r>
            <a:r>
              <a:rPr kumimoji="1" lang="en-US" altLang="ko-KR" sz="1800" dirty="0" smtClean="0"/>
              <a:t>,</a:t>
            </a:r>
            <a:r>
              <a:rPr kumimoji="1" lang="ko-KR" altLang="en-US" sz="1800" dirty="0" smtClean="0"/>
              <a:t> 대구공항 통합이전 추진</a:t>
            </a:r>
            <a:r>
              <a:rPr kumimoji="1" lang="en-US" altLang="ko-KR" sz="1800" dirty="0" smtClean="0"/>
              <a:t>,</a:t>
            </a:r>
            <a:r>
              <a:rPr kumimoji="1" lang="ko-KR" altLang="en-US" sz="1800" dirty="0" smtClean="0"/>
              <a:t> 대구 혁신도시 일원에 제</a:t>
            </a:r>
            <a:r>
              <a:rPr kumimoji="1" lang="en-US" altLang="ko-KR" sz="1800" dirty="0" smtClean="0"/>
              <a:t>2</a:t>
            </a:r>
            <a:r>
              <a:rPr kumimoji="1" lang="ko-KR" altLang="en-US" sz="1800" dirty="0" smtClean="0"/>
              <a:t> 항공교통센터 및 항공안전종합통제센터 청상 및 시스템 완공</a:t>
            </a:r>
            <a:endParaRPr kumimoji="1" lang="en-US" altLang="ko-KR" sz="1800" dirty="0" smtClean="0"/>
          </a:p>
          <a:p>
            <a:pPr marL="342900" indent="-342900">
              <a:spcAft>
                <a:spcPts val="600"/>
              </a:spcAft>
              <a:buFont typeface="Wingdings" charset="2"/>
              <a:buChar char="ü"/>
            </a:pPr>
            <a:r>
              <a:rPr kumimoji="1" lang="en-US" altLang="ko-KR" sz="1800" dirty="0" smtClean="0"/>
              <a:t>SOC</a:t>
            </a:r>
            <a:r>
              <a:rPr kumimoji="1" lang="ko-KR" altLang="en-US" sz="1800" dirty="0" smtClean="0"/>
              <a:t> 분야 </a:t>
            </a:r>
            <a:r>
              <a:rPr kumimoji="1" lang="en-US" altLang="ko-KR" sz="1800" dirty="0" smtClean="0"/>
              <a:t>4</a:t>
            </a:r>
            <a:r>
              <a:rPr kumimoji="1" lang="ko-KR" altLang="en-US" sz="1800" dirty="0" smtClean="0"/>
              <a:t>차 산업혁명 적극대응 </a:t>
            </a:r>
            <a:r>
              <a:rPr kumimoji="1" lang="en-US" altLang="ko-KR" sz="1800" dirty="0" smtClean="0"/>
              <a:t>:</a:t>
            </a:r>
            <a:r>
              <a:rPr kumimoji="1" lang="ko-KR" altLang="en-US" sz="1800" dirty="0" smtClean="0"/>
              <a:t> </a:t>
            </a:r>
            <a:r>
              <a:rPr kumimoji="1" lang="en-US" altLang="ko-KR" sz="1800" dirty="0" smtClean="0"/>
              <a:t>2020</a:t>
            </a:r>
            <a:r>
              <a:rPr kumimoji="1" lang="ko-KR" altLang="en-US" sz="1800" dirty="0" smtClean="0"/>
              <a:t>년 레벨</a:t>
            </a:r>
            <a:r>
              <a:rPr kumimoji="1" lang="en-US" altLang="ko-KR" sz="1800" dirty="0" smtClean="0"/>
              <a:t>3</a:t>
            </a:r>
            <a:r>
              <a:rPr kumimoji="1" lang="ko-KR" altLang="en-US" sz="1800" dirty="0" smtClean="0"/>
              <a:t> 수준의 자율주행차 상용화 추진</a:t>
            </a:r>
            <a:r>
              <a:rPr kumimoji="1" lang="en-US" altLang="ko-KR" sz="1800" dirty="0" smtClean="0"/>
              <a:t>,</a:t>
            </a:r>
            <a:r>
              <a:rPr kumimoji="1" lang="ko-KR" altLang="en-US" sz="1800" dirty="0" smtClean="0"/>
              <a:t> 드론산업 발전 기본계획을 마련하여 창업지원 및 기술개발 등 투자</a:t>
            </a:r>
            <a:r>
              <a:rPr kumimoji="1" lang="en-US" altLang="ko-KR" sz="1800" dirty="0" smtClean="0"/>
              <a:t>,</a:t>
            </a:r>
            <a:r>
              <a:rPr kumimoji="1" lang="ko-KR" altLang="en-US" sz="1800" dirty="0" smtClean="0"/>
              <a:t> 스마트시티 육성에 의한 신 산업성장 동력화    </a:t>
            </a:r>
            <a:endParaRPr kumimoji="1" lang="en-US" altLang="ko-KR" sz="1800" dirty="0" smtClean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438532" y="1332359"/>
            <a:ext cx="9942600" cy="50405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0" h="31750"/>
              <a:contourClr>
                <a:schemeClr val="bg1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77800">
              <a:lnSpc>
                <a:spcPct val="110000"/>
              </a:lnSpc>
              <a:buSzPct val="100000"/>
              <a:defRPr/>
            </a:pP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국가재정운영계획 실행을 위한 장기 투자재원의 충분성 검토 필요       </a:t>
            </a:r>
            <a:endParaRPr lang="en-US" altLang="ko-KR" sz="2800" b="1" spc="-240" dirty="0">
              <a:solidFill>
                <a:srgbClr val="001F5B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</p:txBody>
      </p:sp>
      <p:sp>
        <p:nvSpPr>
          <p:cNvPr id="13" name="[입력란]_특징 (노랑색)"/>
          <p:cNvSpPr txBox="1"/>
          <p:nvPr/>
        </p:nvSpPr>
        <p:spPr>
          <a:xfrm>
            <a:off x="197146" y="278617"/>
            <a:ext cx="102457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중기 인프라 투자정책 방향 </a:t>
            </a:r>
            <a:endParaRPr lang="ko-KR" altLang="en-US" sz="2400" b="1" dirty="0">
              <a:ln>
                <a:solidFill>
                  <a:srgbClr val="FBA70F">
                    <a:alpha val="0"/>
                  </a:srgbClr>
                </a:solidFill>
              </a:ln>
              <a:solidFill>
                <a:prstClr val="white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867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3"/>
          <p:cNvGrpSpPr/>
          <p:nvPr/>
        </p:nvGrpSpPr>
        <p:grpSpPr>
          <a:xfrm>
            <a:off x="10398672" y="7103316"/>
            <a:ext cx="311969" cy="303549"/>
            <a:chOff x="10243244" y="6588943"/>
            <a:chExt cx="293141" cy="285230"/>
          </a:xfrm>
        </p:grpSpPr>
        <p:sp>
          <p:nvSpPr>
            <p:cNvPr id="9" name="양쪽 모서리가 둥근 사각형 8"/>
            <p:cNvSpPr/>
            <p:nvPr/>
          </p:nvSpPr>
          <p:spPr>
            <a:xfrm rot="16200000">
              <a:off x="10275254" y="6613041"/>
              <a:ext cx="231154" cy="291109"/>
            </a:xfrm>
            <a:prstGeom prst="round2SameRect">
              <a:avLst/>
            </a:prstGeom>
            <a:solidFill>
              <a:srgbClr val="1F497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</a:endParaRPr>
            </a:p>
          </p:txBody>
        </p:sp>
        <p:sp>
          <p:nvSpPr>
            <p:cNvPr id="10" name="양쪽 모서리가 둥근 사각형 9"/>
            <p:cNvSpPr/>
            <p:nvPr/>
          </p:nvSpPr>
          <p:spPr>
            <a:xfrm>
              <a:off x="10243244" y="6588943"/>
              <a:ext cx="288032" cy="252240"/>
            </a:xfrm>
            <a:prstGeom prst="round2Same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A473F55D-C486-4822-A7F8-6C705B91FBA8}" type="slidenum">
                <a:rPr kumimoji="0" lang="ko-KR" alt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바른돋움OTF 2" pitchFamily="50" charset="-127"/>
                  <a:ea typeface="바른돋움OTF 2" pitchFamily="50" charset="-127"/>
                  <a:cs typeface="Arial" pitchFamily="34" charset="0"/>
                </a:rPr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6</a:t>
              </a:fld>
              <a:endPara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  <a:cs typeface="Arial" pitchFamily="34" charset="0"/>
              </a:endParaRPr>
            </a:p>
          </p:txBody>
        </p:sp>
      </p:grpSp>
      <p:sp>
        <p:nvSpPr>
          <p:cNvPr id="22" name="Rectangle 3"/>
          <p:cNvSpPr txBox="1">
            <a:spLocks noChangeArrowheads="1"/>
          </p:cNvSpPr>
          <p:nvPr/>
        </p:nvSpPr>
        <p:spPr>
          <a:xfrm>
            <a:off x="438532" y="1332360"/>
            <a:ext cx="9942600" cy="64807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0" h="31750"/>
              <a:contourClr>
                <a:schemeClr val="bg1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77800">
              <a:lnSpc>
                <a:spcPct val="110000"/>
              </a:lnSpc>
              <a:buSzPct val="100000"/>
              <a:defRPr/>
            </a:pP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우리 인프라스톡의 충분성에 대한 평</a:t>
            </a:r>
            <a:r>
              <a:rPr lang="ko-KR" altLang="en-US" sz="2800" b="1" spc="-240" dirty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가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는 다양한 기준에 따라 상이  </a:t>
            </a:r>
            <a:endParaRPr lang="en-US" altLang="ko-KR" sz="2800" b="1" spc="-240" dirty="0" smtClean="0">
              <a:solidFill>
                <a:srgbClr val="001F5B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</p:txBody>
      </p:sp>
      <p:sp>
        <p:nvSpPr>
          <p:cNvPr id="15" name="[입력란]_특징 (노랑색)"/>
          <p:cNvSpPr txBox="1"/>
          <p:nvPr/>
        </p:nvSpPr>
        <p:spPr>
          <a:xfrm>
            <a:off x="197146" y="278617"/>
            <a:ext cx="102457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적정 인프라스톡과 연간 투자규모에 대한 다양한 시각 </a:t>
            </a:r>
            <a:r>
              <a:rPr lang="en-US" altLang="ko-KR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400" b="1" dirty="0">
              <a:ln>
                <a:solidFill>
                  <a:srgbClr val="FBA70F">
                    <a:alpha val="0"/>
                  </a:srgbClr>
                </a:solidFill>
              </a:ln>
              <a:solidFill>
                <a:prstClr val="white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33788" y="2628503"/>
            <a:ext cx="9595019" cy="43204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83792" y="2750678"/>
            <a:ext cx="3744416" cy="21100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ü"/>
            </a:pPr>
            <a:r>
              <a:rPr lang="ko-KR" altLang="en-US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투입원가 기준 </a:t>
            </a:r>
            <a:endParaRPr lang="en-US" altLang="ko-KR" sz="18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ü"/>
            </a:pPr>
            <a:r>
              <a:rPr lang="ko-KR" altLang="en-US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경제학적 총</a:t>
            </a:r>
            <a:r>
              <a:rPr lang="ko-KR" altLang="en-US" sz="18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량</a:t>
            </a:r>
            <a:r>
              <a:rPr lang="ko-KR" altLang="en-US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모형 </a:t>
            </a:r>
            <a:endParaRPr lang="en-US" altLang="ko-KR" sz="18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ü"/>
            </a:pPr>
            <a:r>
              <a:rPr lang="en-US" altLang="ko-KR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Top-down approach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ü"/>
            </a:pPr>
            <a:r>
              <a:rPr lang="en-US" altLang="ko-KR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G20 </a:t>
            </a:r>
            <a:r>
              <a:rPr lang="ko-KR" altLang="en-US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평균과 양적 비교</a:t>
            </a:r>
            <a:endParaRPr lang="en-US" altLang="ko-KR" sz="18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ü"/>
            </a:pPr>
            <a:r>
              <a:rPr lang="ko-KR" altLang="en-US" sz="18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지속가능성 미 고려   </a:t>
            </a:r>
            <a:endParaRPr lang="en-US" altLang="ko-KR" sz="18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11785" y="5534807"/>
            <a:ext cx="3970498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 latinLnBrk="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en-US" altLang="ko-KR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G20 </a:t>
            </a:r>
            <a:r>
              <a:rPr lang="ko-KR" altLang="en-US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국가 중 한국의 </a:t>
            </a:r>
            <a:r>
              <a:rPr lang="ko-KR" altLang="en-US" sz="1800" b="1" u="sng" dirty="0" smtClean="0">
                <a:solidFill>
                  <a:srgbClr val="C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국토면적당</a:t>
            </a:r>
            <a:r>
              <a:rPr lang="ko-KR" altLang="en-US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인프라연장 순위 </a:t>
            </a:r>
            <a:endParaRPr lang="en-US" altLang="ko-KR" sz="18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61938" indent="-87313" latinLnBrk="0">
              <a:lnSpc>
                <a:spcPts val="2500"/>
              </a:lnSpc>
            </a:pPr>
            <a:r>
              <a:rPr lang="en-US" altLang="ko-KR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- </a:t>
            </a:r>
            <a:r>
              <a:rPr lang="ko-KR" altLang="en-US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고속도로 </a:t>
            </a:r>
            <a:r>
              <a:rPr lang="en-US" altLang="ko-KR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위</a:t>
            </a:r>
            <a:r>
              <a:rPr lang="en-US" altLang="ko-KR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국도 </a:t>
            </a:r>
            <a:r>
              <a:rPr lang="en-US" altLang="ko-KR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ko-KR" altLang="en-US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위</a:t>
            </a:r>
            <a:r>
              <a:rPr lang="en-US" altLang="ko-KR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철도 </a:t>
            </a:r>
            <a:r>
              <a:rPr lang="en-US" altLang="ko-KR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6</a:t>
            </a:r>
            <a:r>
              <a:rPr lang="ko-KR" altLang="en-US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위  </a:t>
            </a:r>
            <a:endParaRPr lang="en-US" altLang="ko-KR" sz="18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976541" y="5534808"/>
            <a:ext cx="3870891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 latinLnBrk="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en-US" altLang="ko-KR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OECD </a:t>
            </a:r>
            <a:r>
              <a:rPr lang="ko-KR" altLang="en-US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국가 </a:t>
            </a:r>
            <a:r>
              <a:rPr lang="ko-KR" altLang="en-US" sz="18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중 한국의 </a:t>
            </a:r>
            <a:r>
              <a:rPr lang="ko-KR" altLang="en-US" sz="1800" b="1" u="sng" dirty="0" smtClean="0">
                <a:solidFill>
                  <a:srgbClr val="C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국토계수당</a:t>
            </a:r>
            <a:r>
              <a:rPr lang="ko-KR" altLang="en-US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8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도로밀도 </a:t>
            </a:r>
            <a:r>
              <a:rPr lang="ko-KR" altLang="en-US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순위 </a:t>
            </a:r>
            <a:endParaRPr lang="en-US" altLang="ko-KR" sz="18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61938" indent="-87313" latinLnBrk="0">
              <a:lnSpc>
                <a:spcPts val="2500"/>
              </a:lnSpc>
            </a:pPr>
            <a:r>
              <a:rPr lang="en-US" altLang="ko-KR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- OECD </a:t>
            </a:r>
            <a:r>
              <a:rPr lang="ko-KR" altLang="en-US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국가  중 </a:t>
            </a:r>
            <a:r>
              <a:rPr lang="en-US" altLang="ko-KR" sz="18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30</a:t>
            </a:r>
            <a:r>
              <a:rPr lang="ko-KR" altLang="en-US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위 </a:t>
            </a:r>
            <a:r>
              <a:rPr lang="en-US" altLang="ko-KR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8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최하위</a:t>
            </a:r>
            <a:r>
              <a:rPr lang="en-US" altLang="ko-KR" sz="18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4165045" y="4932759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800" b="1" dirty="0" smtClean="0">
                <a:solidFill>
                  <a:srgbClr val="C00000"/>
                </a:solidFill>
              </a:rPr>
              <a:t>상반된 평가 </a:t>
            </a:r>
            <a:r>
              <a:rPr lang="en-US" altLang="ko-KR" sz="2800" b="1" dirty="0" smtClean="0">
                <a:solidFill>
                  <a:srgbClr val="C00000"/>
                </a:solidFill>
              </a:rPr>
              <a:t>!</a:t>
            </a:r>
            <a:endParaRPr lang="ko-KR" altLang="en-US" sz="2800" b="1" dirty="0">
              <a:solidFill>
                <a:srgbClr val="C00000"/>
              </a:solidFill>
            </a:endParaRPr>
          </a:p>
        </p:txBody>
      </p:sp>
      <p:sp>
        <p:nvSpPr>
          <p:cNvPr id="27" name="위로 구부러진 화살표 26"/>
          <p:cNvSpPr/>
          <p:nvPr/>
        </p:nvSpPr>
        <p:spPr>
          <a:xfrm rot="5400000">
            <a:off x="63263" y="4743590"/>
            <a:ext cx="1217459" cy="587688"/>
          </a:xfrm>
          <a:prstGeom prst="curvedUp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" name="왼쪽으로 구부러진 화살표 27"/>
          <p:cNvSpPr/>
          <p:nvPr/>
        </p:nvSpPr>
        <p:spPr>
          <a:xfrm>
            <a:off x="9606797" y="4500711"/>
            <a:ext cx="648072" cy="1224136"/>
          </a:xfrm>
          <a:prstGeom prst="curvedLef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5004804" y="3518658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</a:t>
            </a:r>
            <a:endParaRPr lang="ko-KR" alt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27732" y="2750678"/>
            <a:ext cx="3895089" cy="211007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ü"/>
            </a:pPr>
            <a:r>
              <a:rPr lang="ko-KR" altLang="en-US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시설물의 실제 성과 기준</a:t>
            </a:r>
            <a:endParaRPr lang="en-US" altLang="ko-KR" sz="18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ü"/>
            </a:pPr>
            <a:r>
              <a:rPr lang="ko-KR" altLang="en-US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한계 편익</a:t>
            </a:r>
            <a:r>
              <a:rPr lang="en-US" altLang="ko-KR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-</a:t>
            </a:r>
            <a:r>
              <a:rPr lang="ko-KR" altLang="en-US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비용 비교  </a:t>
            </a:r>
            <a:endParaRPr lang="en-US" altLang="ko-KR" sz="18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ü"/>
            </a:pPr>
            <a:r>
              <a:rPr lang="en-US" altLang="ko-KR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Bottom-up approach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ü"/>
            </a:pPr>
            <a:r>
              <a:rPr lang="ko-KR" altLang="en-US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글로벌 선두국가들과 </a:t>
            </a:r>
            <a:r>
              <a:rPr lang="ko-KR" altLang="en-US" sz="18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질</a:t>
            </a:r>
            <a:r>
              <a:rPr lang="ko-KR" altLang="en-US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적 비교</a:t>
            </a:r>
            <a:endParaRPr lang="en-US" altLang="ko-KR" sz="18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ü"/>
            </a:pPr>
            <a:r>
              <a:rPr lang="ko-KR" altLang="en-US" sz="18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지속가능성 </a:t>
            </a:r>
            <a:r>
              <a:rPr lang="ko-KR" altLang="en-US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고려 </a:t>
            </a:r>
            <a:r>
              <a:rPr lang="en-US" altLang="ko-KR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재투자</a:t>
            </a:r>
            <a:r>
              <a:rPr lang="en-US" altLang="ko-KR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환경 등</a:t>
            </a:r>
            <a:r>
              <a:rPr lang="en-US" altLang="ko-KR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8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</a:t>
            </a:r>
            <a:endParaRPr lang="en-US" altLang="ko-KR" sz="18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6350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3"/>
          <p:cNvGrpSpPr/>
          <p:nvPr/>
        </p:nvGrpSpPr>
        <p:grpSpPr>
          <a:xfrm>
            <a:off x="10398672" y="7103316"/>
            <a:ext cx="311969" cy="303549"/>
            <a:chOff x="10243244" y="6588943"/>
            <a:chExt cx="293141" cy="285230"/>
          </a:xfrm>
        </p:grpSpPr>
        <p:sp>
          <p:nvSpPr>
            <p:cNvPr id="9" name="양쪽 모서리가 둥근 사각형 8"/>
            <p:cNvSpPr/>
            <p:nvPr/>
          </p:nvSpPr>
          <p:spPr>
            <a:xfrm rot="16200000">
              <a:off x="10275254" y="6613041"/>
              <a:ext cx="231154" cy="291109"/>
            </a:xfrm>
            <a:prstGeom prst="round2SameRect">
              <a:avLst/>
            </a:prstGeom>
            <a:solidFill>
              <a:srgbClr val="1F497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</a:endParaRPr>
            </a:p>
          </p:txBody>
        </p:sp>
        <p:sp>
          <p:nvSpPr>
            <p:cNvPr id="10" name="양쪽 모서리가 둥근 사각형 9"/>
            <p:cNvSpPr/>
            <p:nvPr/>
          </p:nvSpPr>
          <p:spPr>
            <a:xfrm>
              <a:off x="10243244" y="6588943"/>
              <a:ext cx="288032" cy="252240"/>
            </a:xfrm>
            <a:prstGeom prst="round2Same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A473F55D-C486-4822-A7F8-6C705B91FBA8}" type="slidenum">
                <a:rPr kumimoji="0" lang="ko-KR" alt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바른돋움OTF 2" pitchFamily="50" charset="-127"/>
                  <a:ea typeface="바른돋움OTF 2" pitchFamily="50" charset="-127"/>
                  <a:cs typeface="Arial" pitchFamily="34" charset="0"/>
                </a:rPr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7</a:t>
              </a:fld>
              <a:endPara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  <a:cs typeface="Arial" pitchFamily="34" charset="0"/>
              </a:endParaRPr>
            </a:p>
          </p:txBody>
        </p:sp>
      </p:grpSp>
      <p:sp>
        <p:nvSpPr>
          <p:cNvPr id="22" name="Rectangle 3"/>
          <p:cNvSpPr txBox="1">
            <a:spLocks noChangeArrowheads="1"/>
          </p:cNvSpPr>
          <p:nvPr/>
        </p:nvSpPr>
        <p:spPr>
          <a:xfrm>
            <a:off x="438532" y="1332360"/>
            <a:ext cx="9942600" cy="64807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0" h="31750"/>
              <a:contourClr>
                <a:schemeClr val="bg1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77800">
              <a:lnSpc>
                <a:spcPct val="110000"/>
              </a:lnSpc>
              <a:buSzPct val="100000"/>
              <a:defRPr/>
            </a:pP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우리 인프라가 감당할 수 있는 수송량은 선진국 대비 과부하   </a:t>
            </a:r>
            <a:endParaRPr lang="en-US" altLang="ko-KR" sz="2800" b="1" spc="-240" dirty="0" smtClean="0">
              <a:solidFill>
                <a:srgbClr val="001F5B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</p:txBody>
      </p:sp>
      <p:pic>
        <p:nvPicPr>
          <p:cNvPr id="21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76" t="19287" r="20861" b="29950"/>
          <a:stretch/>
        </p:blipFill>
        <p:spPr bwMode="auto">
          <a:xfrm>
            <a:off x="366524" y="3921543"/>
            <a:ext cx="5988288" cy="31412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모서리가 둥근 직사각형 22"/>
          <p:cNvSpPr/>
          <p:nvPr/>
        </p:nvSpPr>
        <p:spPr>
          <a:xfrm>
            <a:off x="566462" y="4625339"/>
            <a:ext cx="360040" cy="2165773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357529" y="7062802"/>
            <a:ext cx="37630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:OECD Family database, </a:t>
            </a:r>
            <a:r>
              <a:rPr lang="en-US" altLang="ko-KR" sz="10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2000, OECD) </a:t>
            </a:r>
            <a:endParaRPr lang="ko-KR" altLang="en-US" sz="10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472" y="2243694"/>
            <a:ext cx="3766930" cy="2214891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472" y="4860751"/>
            <a:ext cx="3750762" cy="222297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6986773" y="1836415"/>
            <a:ext cx="2952328" cy="378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ko-KR" altLang="en-US" sz="14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도로여객부하지수</a:t>
            </a:r>
            <a:endParaRPr lang="en-US" altLang="ko-KR" sz="14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78689" y="4481801"/>
            <a:ext cx="2952328" cy="378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ko-KR" altLang="en-US" sz="14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철도여객부하지수</a:t>
            </a:r>
            <a:endParaRPr lang="en-US" altLang="ko-KR" sz="140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399937" y="2260912"/>
            <a:ext cx="60268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SzPct val="100000"/>
              <a:buFont typeface="Wingdings" panose="05000000000000000000" pitchFamily="2" charset="2"/>
              <a:buChar char="v"/>
              <a:defRPr/>
            </a:pP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부하지수 </a:t>
            </a:r>
            <a:r>
              <a:rPr lang="en-US" altLang="ko-KR" sz="2000" b="1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: </a:t>
            </a:r>
            <a:r>
              <a:rPr lang="ko-KR" altLang="en-US" sz="2000" b="1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단위 </a:t>
            </a:r>
            <a:r>
              <a:rPr lang="en-US" altLang="ko-KR" sz="2000" b="1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km </a:t>
            </a:r>
            <a:r>
              <a:rPr lang="ko-KR" altLang="en-US" sz="2000" b="1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당 여객 또는 화물의 수송실적 </a:t>
            </a:r>
            <a:r>
              <a:rPr lang="en-US" altLang="ko-KR" sz="2000" b="1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(</a:t>
            </a:r>
            <a:r>
              <a:rPr lang="ko-KR" altLang="en-US" sz="2000" b="1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수송실적</a:t>
            </a:r>
            <a:r>
              <a:rPr lang="en-US" altLang="ko-KR" sz="2000" b="1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/</a:t>
            </a:r>
            <a:r>
              <a:rPr lang="en-US" altLang="ko-KR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km) </a:t>
            </a:r>
            <a:r>
              <a:rPr lang="en-US" altLang="ko-KR" sz="2000" b="1" spc="-50" dirty="0" smtClean="0">
                <a:solidFill>
                  <a:srgbClr val="0070C0"/>
                </a:solidFill>
                <a:latin typeface="나눔고딕 ExtraBold"/>
                <a:ea typeface="나눔고딕 ExtraBold"/>
                <a:cs typeface="Tahoma" pitchFamily="34" charset="0"/>
              </a:rPr>
              <a:t>→ </a:t>
            </a:r>
            <a:r>
              <a:rPr lang="en-US" altLang="ko-KR" sz="2000" b="1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</a:t>
            </a:r>
            <a:r>
              <a:rPr lang="en-US" altLang="ko-KR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SOC</a:t>
            </a:r>
            <a:r>
              <a:rPr lang="ko-KR" altLang="en-US" sz="2000" b="1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의 실제 </a:t>
            </a: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혼잡도</a:t>
            </a:r>
            <a:r>
              <a:rPr lang="ko-KR" altLang="en-US" sz="2000" b="1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를</a:t>
            </a: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반영하며</a:t>
            </a:r>
            <a:r>
              <a:rPr lang="en-US" altLang="ko-KR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, </a:t>
            </a: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부하지수가 </a:t>
            </a:r>
            <a:r>
              <a:rPr lang="ko-KR" altLang="en-US" sz="2000" b="1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높을수록 사회적 </a:t>
            </a: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혼잡비용 증가</a:t>
            </a:r>
            <a:endParaRPr lang="ko-KR" altLang="en-US" sz="2000" b="1" spc="-50" dirty="0">
              <a:solidFill>
                <a:srgbClr val="0070C0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6498828" y="7062802"/>
            <a:ext cx="37630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10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0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국토연구원</a:t>
            </a:r>
            <a:r>
              <a:rPr lang="en-US" altLang="ko-KR" sz="10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2015) </a:t>
            </a:r>
            <a:endParaRPr lang="ko-KR" altLang="en-US" sz="10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937215" y="3461655"/>
            <a:ext cx="2952328" cy="375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ko-KR" altLang="en-US" sz="14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평균 통근시간</a:t>
            </a:r>
            <a:endParaRPr lang="en-US" altLang="ko-KR" sz="14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7" name="[입력란]_특징 (노랑색)"/>
          <p:cNvSpPr txBox="1"/>
          <p:nvPr/>
        </p:nvSpPr>
        <p:spPr>
          <a:xfrm>
            <a:off x="197146" y="278617"/>
            <a:ext cx="102457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적정 인프라스톡과 연간 투자규모에 대한 다양한 시각</a:t>
            </a:r>
            <a:r>
              <a:rPr lang="en-US" altLang="ko-KR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400" b="1" dirty="0">
              <a:ln>
                <a:solidFill>
                  <a:srgbClr val="FBA70F">
                    <a:alpha val="0"/>
                  </a:srgbClr>
                </a:solidFill>
              </a:ln>
              <a:solidFill>
                <a:prstClr val="white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0186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20" y="3737771"/>
            <a:ext cx="5077547" cy="3343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그룹 63"/>
          <p:cNvGrpSpPr/>
          <p:nvPr/>
        </p:nvGrpSpPr>
        <p:grpSpPr>
          <a:xfrm>
            <a:off x="10398672" y="7103316"/>
            <a:ext cx="311969" cy="303549"/>
            <a:chOff x="10243244" y="6588943"/>
            <a:chExt cx="293141" cy="285230"/>
          </a:xfrm>
        </p:grpSpPr>
        <p:sp>
          <p:nvSpPr>
            <p:cNvPr id="9" name="양쪽 모서리가 둥근 사각형 8"/>
            <p:cNvSpPr/>
            <p:nvPr/>
          </p:nvSpPr>
          <p:spPr>
            <a:xfrm rot="16200000">
              <a:off x="10275254" y="6613041"/>
              <a:ext cx="231154" cy="291109"/>
            </a:xfrm>
            <a:prstGeom prst="round2SameRect">
              <a:avLst/>
            </a:prstGeom>
            <a:solidFill>
              <a:srgbClr val="1F497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</a:endParaRPr>
            </a:p>
          </p:txBody>
        </p:sp>
        <p:sp>
          <p:nvSpPr>
            <p:cNvPr id="10" name="양쪽 모서리가 둥근 사각형 9"/>
            <p:cNvSpPr/>
            <p:nvPr/>
          </p:nvSpPr>
          <p:spPr>
            <a:xfrm>
              <a:off x="10243244" y="6588943"/>
              <a:ext cx="288032" cy="252240"/>
            </a:xfrm>
            <a:prstGeom prst="round2Same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72000" rIns="0" bIns="0" rtlCol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A473F55D-C486-4822-A7F8-6C705B91FBA8}" type="slidenum">
                <a:rPr kumimoji="0" lang="ko-KR" alt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바른돋움OTF 2" pitchFamily="50" charset="-127"/>
                  <a:ea typeface="바른돋움OTF 2" pitchFamily="50" charset="-127"/>
                  <a:cs typeface="Arial" pitchFamily="34" charset="0"/>
                </a:rPr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8</a:t>
              </a:fld>
              <a:endPara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바른돋움OTF 2" pitchFamily="50" charset="-127"/>
                <a:ea typeface="바른돋움OTF 2" pitchFamily="50" charset="-127"/>
                <a:cs typeface="Arial" pitchFamily="34" charset="0"/>
              </a:endParaRPr>
            </a:p>
          </p:txBody>
        </p:sp>
      </p:grpSp>
      <p:sp>
        <p:nvSpPr>
          <p:cNvPr id="11" name="직사각형 10"/>
          <p:cNvSpPr/>
          <p:nvPr/>
        </p:nvSpPr>
        <p:spPr>
          <a:xfrm>
            <a:off x="297109" y="7103316"/>
            <a:ext cx="166521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100" dirty="0"/>
              <a:t>자료</a:t>
            </a:r>
            <a:r>
              <a:rPr lang="en-US" altLang="ko-KR" sz="1100" dirty="0"/>
              <a:t>: </a:t>
            </a:r>
            <a:r>
              <a:rPr lang="en-US" altLang="ko-KR" sz="1100" dirty="0" smtClean="0"/>
              <a:t>KDI</a:t>
            </a:r>
            <a:r>
              <a:rPr lang="ko-KR" altLang="en-US" sz="1100" dirty="0" smtClean="0"/>
              <a:t> </a:t>
            </a:r>
            <a:r>
              <a:rPr lang="en-US" altLang="ko-KR" sz="1100" dirty="0"/>
              <a:t>(2012)</a:t>
            </a:r>
            <a:endParaRPr lang="ko-KR" altLang="en-US" sz="1100" dirty="0"/>
          </a:p>
        </p:txBody>
      </p:sp>
      <p:sp>
        <p:nvSpPr>
          <p:cNvPr id="17" name="직사각형 16"/>
          <p:cNvSpPr/>
          <p:nvPr/>
        </p:nvSpPr>
        <p:spPr>
          <a:xfrm>
            <a:off x="4050556" y="4124488"/>
            <a:ext cx="122752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o-KR" altLang="en-US" sz="1000" b="1" dirty="0"/>
              <a:t>단위</a:t>
            </a:r>
            <a:r>
              <a:rPr lang="en-US" altLang="ko-KR" sz="1000" b="1" dirty="0"/>
              <a:t>: </a:t>
            </a:r>
            <a:r>
              <a:rPr lang="en-US" altLang="ko-KR" sz="1000" b="1" dirty="0" smtClean="0"/>
              <a:t>% of</a:t>
            </a:r>
            <a:r>
              <a:rPr lang="ko-KR" altLang="en-US" sz="1000" b="1" dirty="0" smtClean="0"/>
              <a:t> </a:t>
            </a:r>
            <a:r>
              <a:rPr lang="en-US" altLang="ko-KR" sz="1000" b="1" dirty="0" smtClean="0"/>
              <a:t>GDP</a:t>
            </a:r>
            <a:endParaRPr lang="ko-KR" altLang="en-US" sz="1000" b="1" dirty="0"/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>
          <a:xfrm>
            <a:off x="438532" y="1332359"/>
            <a:ext cx="9942600" cy="97210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0" h="31750"/>
              <a:contourClr>
                <a:schemeClr val="bg1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77800">
              <a:lnSpc>
                <a:spcPct val="110000"/>
              </a:lnSpc>
              <a:buSzPct val="100000"/>
              <a:defRPr/>
            </a:pP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KDI (2012), </a:t>
            </a:r>
            <a:r>
              <a:rPr lang="ko-KR" altLang="en-US" sz="2800" b="1" spc="-240" dirty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류덕현</a:t>
            </a:r>
            <a:r>
              <a:rPr lang="en-US" altLang="ko-KR" sz="2800" b="1" spc="-240" dirty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(2012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), </a:t>
            </a:r>
            <a:r>
              <a:rPr lang="ko-KR" altLang="en-US" sz="2800" b="1" spc="-240" dirty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국가재정운용계획 </a:t>
            </a:r>
            <a:r>
              <a:rPr lang="en-US" altLang="ko-KR" sz="2800" b="1" spc="-240" dirty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SOC </a:t>
            </a:r>
            <a:r>
              <a:rPr lang="ko-KR" altLang="en-US" sz="2800" b="1" spc="-240" dirty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분야 작업반 </a:t>
            </a:r>
            <a:r>
              <a:rPr lang="en-US" altLang="ko-KR" sz="2800" b="1" spc="-240" dirty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(2014)</a:t>
            </a:r>
            <a:r>
              <a:rPr lang="ko-KR" altLang="en-US" sz="2800" b="1" spc="-240" dirty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보고서 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들은 경제모형을 이용하여 적정 </a:t>
            </a:r>
            <a:r>
              <a:rPr lang="en-US" altLang="ko-KR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SOC </a:t>
            </a:r>
            <a:r>
              <a:rPr lang="ko-KR" altLang="en-US" sz="2800" b="1" spc="-240" dirty="0" smtClean="0">
                <a:solidFill>
                  <a:srgbClr val="001F5B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투자규모 추정  </a:t>
            </a:r>
            <a:endParaRPr lang="en-US" altLang="ko-KR" sz="2800" b="1" spc="-240" dirty="0">
              <a:solidFill>
                <a:srgbClr val="001F5B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</p:txBody>
      </p:sp>
      <p:sp>
        <p:nvSpPr>
          <p:cNvPr id="15" name="[입력란]_특징 (노랑색)"/>
          <p:cNvSpPr txBox="1"/>
          <p:nvPr/>
        </p:nvSpPr>
        <p:spPr>
          <a:xfrm>
            <a:off x="197146" y="278617"/>
            <a:ext cx="102457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적정 인프라스톡과 연간 투자규모에 대한 다양한 시각</a:t>
            </a:r>
            <a:r>
              <a:rPr lang="en-US" altLang="ko-KR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400" b="1" dirty="0" smtClean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400" b="1" dirty="0">
              <a:ln>
                <a:solidFill>
                  <a:srgbClr val="FBA70F">
                    <a:alpha val="0"/>
                  </a:srgbClr>
                </a:solidFill>
              </a:ln>
              <a:solidFill>
                <a:prstClr val="white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488" y="3737564"/>
            <a:ext cx="5113780" cy="3367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직사각형 18"/>
          <p:cNvSpPr/>
          <p:nvPr/>
        </p:nvSpPr>
        <p:spPr>
          <a:xfrm>
            <a:off x="5346700" y="7119421"/>
            <a:ext cx="166521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100" dirty="0"/>
              <a:t>자료</a:t>
            </a:r>
            <a:r>
              <a:rPr lang="en-US" altLang="ko-KR" sz="1100" dirty="0"/>
              <a:t>: </a:t>
            </a:r>
            <a:r>
              <a:rPr lang="ko-KR" altLang="en-US" sz="1100" dirty="0"/>
              <a:t>류덕현 </a:t>
            </a:r>
            <a:r>
              <a:rPr lang="en-US" altLang="ko-KR" sz="1100" dirty="0"/>
              <a:t>(2012)</a:t>
            </a:r>
            <a:endParaRPr lang="ko-KR" altLang="en-US" sz="1100" dirty="0"/>
          </a:p>
        </p:txBody>
      </p:sp>
      <p:sp>
        <p:nvSpPr>
          <p:cNvPr id="21" name="직사각형 20"/>
          <p:cNvSpPr/>
          <p:nvPr/>
        </p:nvSpPr>
        <p:spPr>
          <a:xfrm>
            <a:off x="399936" y="2412479"/>
            <a:ext cx="996178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SzPct val="100000"/>
              <a:buFont typeface="Wingdings" panose="05000000000000000000" pitchFamily="2" charset="2"/>
              <a:buChar char="v"/>
              <a:defRPr/>
            </a:pPr>
            <a:r>
              <a:rPr lang="en-US" altLang="ko-KR" sz="2000" b="1" spc="-50" dirty="0" err="1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Barro</a:t>
            </a:r>
            <a:r>
              <a:rPr lang="en-US" altLang="ko-KR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 &amp; Sala-</a:t>
            </a:r>
            <a:r>
              <a:rPr lang="en-US" altLang="ko-KR" sz="2000" b="1" spc="-50" dirty="0" err="1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i</a:t>
            </a:r>
            <a:r>
              <a:rPr lang="en-US" altLang="ko-KR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-Martin(1996), </a:t>
            </a:r>
            <a:r>
              <a:rPr lang="en-US" altLang="ko-KR" sz="2000" b="1" spc="-50" dirty="0" err="1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Aschauer</a:t>
            </a:r>
            <a:r>
              <a:rPr lang="en-US" altLang="ko-KR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(2000</a:t>
            </a:r>
            <a:r>
              <a:rPr lang="en-US" altLang="ko-KR" sz="2000" b="1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), </a:t>
            </a:r>
            <a:r>
              <a:rPr lang="en-US" altLang="ko-KR" sz="2000" b="1" spc="-50" dirty="0" err="1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Kamps</a:t>
            </a:r>
            <a:r>
              <a:rPr lang="en-US" altLang="ko-KR" sz="2000" b="1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(2005) </a:t>
            </a: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등이 사용한 ‘</a:t>
            </a:r>
            <a:r>
              <a:rPr lang="ko-KR" altLang="en-US" sz="2000" b="1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내생적 경제성장모형’을 </a:t>
            </a: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적용 </a:t>
            </a:r>
            <a:endParaRPr lang="en-US" altLang="ko-KR" sz="2000" b="1" spc="-50" dirty="0" smtClean="0">
              <a:solidFill>
                <a:srgbClr val="0070C0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  <a:p>
            <a:pPr marL="342900" indent="-342900">
              <a:spcAft>
                <a:spcPts val="1200"/>
              </a:spcAft>
              <a:buSzPct val="100000"/>
              <a:buFont typeface="Wingdings" panose="05000000000000000000" pitchFamily="2" charset="2"/>
              <a:buChar char="v"/>
              <a:defRPr/>
            </a:pPr>
            <a:r>
              <a:rPr lang="ko-KR" altLang="en-US" sz="2000" b="1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연간 적정 인프라 투자규모를 </a:t>
            </a:r>
            <a:r>
              <a:rPr lang="en-US" altLang="ko-KR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GDP</a:t>
            </a: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의 </a:t>
            </a:r>
            <a:r>
              <a:rPr lang="en-US" altLang="ko-KR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2.8%~3.36</a:t>
            </a:r>
            <a:r>
              <a:rPr lang="en-US" altLang="ko-KR" sz="2000" b="1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% </a:t>
            </a:r>
            <a:r>
              <a:rPr lang="ko-KR" altLang="en-US" sz="2000" b="1" spc="-5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수준으로 </a:t>
            </a:r>
            <a:r>
              <a:rPr lang="ko-KR" altLang="en-US" sz="2000" b="1" spc="-5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Tahoma" pitchFamily="34" charset="0"/>
              </a:rPr>
              <a:t>추정  </a:t>
            </a:r>
            <a:endParaRPr lang="en-US" altLang="ko-KR" sz="2000" b="1" spc="-50" dirty="0">
              <a:solidFill>
                <a:srgbClr val="0070C0"/>
              </a:solidFill>
              <a:latin typeface="맑은 고딕" pitchFamily="50" charset="-127"/>
              <a:ea typeface="맑은 고딕" pitchFamily="50" charset="-127"/>
              <a:cs typeface="Tahoma" pitchFamily="34" charset="0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9231740" y="4110474"/>
            <a:ext cx="122752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o-KR" altLang="en-US" sz="1000" b="1" dirty="0"/>
              <a:t>단위</a:t>
            </a:r>
            <a:r>
              <a:rPr lang="en-US" altLang="ko-KR" sz="1000" b="1" dirty="0"/>
              <a:t>: </a:t>
            </a:r>
            <a:r>
              <a:rPr lang="en-US" altLang="ko-KR" sz="1000" b="1" dirty="0" smtClean="0"/>
              <a:t>% of</a:t>
            </a:r>
            <a:r>
              <a:rPr lang="ko-KR" altLang="en-US" sz="1000" b="1" dirty="0" smtClean="0"/>
              <a:t> </a:t>
            </a:r>
            <a:r>
              <a:rPr lang="en-US" altLang="ko-KR" sz="1000" b="1" dirty="0" smtClean="0"/>
              <a:t>GDP</a:t>
            </a:r>
            <a:endParaRPr lang="ko-KR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11386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70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38FF99-EE15-EE4D-968E-56E619B9F126}">
  <we:reference id="wa104379279" version="2.0.0.0" store="ko-KR" storeType="OMEX"/>
  <we:alternateReferences>
    <we:reference id="wa104379279" version="2.0.0.0" store="wa104379279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23771</TotalTime>
  <Words>2083</Words>
  <Application>Microsoft Office PowerPoint</Application>
  <PresentationFormat>사용자 지정</PresentationFormat>
  <Paragraphs>245</Paragraphs>
  <Slides>21</Slides>
  <Notes>15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22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한미글로벌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Vision2020_CEO PT</dc:title>
  <dc:subject>Vision2020</dc:subject>
  <dc:creator>전영준</dc:creator>
  <cp:keywords>Vision2020</cp:keywords>
  <cp:lastModifiedBy>CAK</cp:lastModifiedBy>
  <cp:revision>3422</cp:revision>
  <cp:lastPrinted>2017-10-30T11:20:34Z</cp:lastPrinted>
  <dcterms:created xsi:type="dcterms:W3CDTF">2013-05-22T11:34:46Z</dcterms:created>
  <dcterms:modified xsi:type="dcterms:W3CDTF">2017-10-30T12:03:29Z</dcterms:modified>
</cp:coreProperties>
</file>