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4.xml" ContentType="application/vnd.openxmlformats-officedocument.presentationml.slideMaster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52" r:id="rId1"/>
    <p:sldMasterId id="2147483653" r:id="rId2"/>
    <p:sldMasterId id="2147483651" r:id="rId3"/>
    <p:sldMasterId id="2147483650" r:id="rId4"/>
  </p:sldMasterIdLst>
  <p:notesMasterIdLst>
    <p:notesMasterId r:id="rId10"/>
  </p:notesMasterIdLst>
  <p:handoutMasterIdLst>
    <p:handoutMasterId r:id="rId11"/>
  </p:handoutMasterIdLst>
  <p:sldIdLst>
    <p:sldId id="704" r:id="rId5"/>
    <p:sldId id="705" r:id="rId6"/>
    <p:sldId id="706" r:id="rId7"/>
    <p:sldId id="707" r:id="rId8"/>
    <p:sldId id="746" r:id="rId9"/>
  </p:sldIdLst>
  <p:sldSz cx="9144000" cy="6858000" type="screen4x3"/>
  <p:notesSz cx="9926638" cy="6797675"/>
  <p:embeddedFontLst>
    <p:embeddedFont>
      <p:font typeface="HY헤드라인M" pitchFamily="18" charset="-127"/>
      <p:regular r:id="rId12"/>
    </p:embeddedFont>
    <p:embeddedFont>
      <p:font typeface="HY견고딕" pitchFamily="18" charset="-127"/>
      <p:regular r:id="rId13"/>
    </p:embeddedFont>
    <p:embeddedFont>
      <p:font typeface="맑은 고딕" pitchFamily="50" charset="-127"/>
      <p:regular r:id="rId14"/>
      <p:bold r:id="rId15"/>
    </p:embeddedFont>
  </p:embeddedFontLst>
  <p:defaultTextStyle>
    <a:defPPr>
      <a:defRPr lang="ko-KR"/>
    </a:defPPr>
    <a:lvl1pPr algn="ctr" rtl="0" fontAlgn="base" latinLnBrk="1">
      <a:lnSpc>
        <a:spcPct val="120000"/>
      </a:lnSpc>
      <a:spcBef>
        <a:spcPct val="0"/>
      </a:spcBef>
      <a:spcAft>
        <a:spcPct val="0"/>
      </a:spcAft>
      <a:buFont typeface="Wingdings" pitchFamily="2" charset="2"/>
      <a:defRPr kumimoji="1" kern="1200">
        <a:solidFill>
          <a:schemeClr val="tx1"/>
        </a:solidFill>
        <a:latin typeface="HY헤드라인M" pitchFamily="18" charset="-127"/>
        <a:ea typeface="HY헤드라인M" pitchFamily="18" charset="-127"/>
        <a:cs typeface="+mn-cs"/>
      </a:defRPr>
    </a:lvl1pPr>
    <a:lvl2pPr marL="457200" algn="ctr" rtl="0" fontAlgn="base" latinLnBrk="1">
      <a:lnSpc>
        <a:spcPct val="120000"/>
      </a:lnSpc>
      <a:spcBef>
        <a:spcPct val="0"/>
      </a:spcBef>
      <a:spcAft>
        <a:spcPct val="0"/>
      </a:spcAft>
      <a:buFont typeface="Wingdings" pitchFamily="2" charset="2"/>
      <a:defRPr kumimoji="1" kern="1200">
        <a:solidFill>
          <a:schemeClr val="tx1"/>
        </a:solidFill>
        <a:latin typeface="HY헤드라인M" pitchFamily="18" charset="-127"/>
        <a:ea typeface="HY헤드라인M" pitchFamily="18" charset="-127"/>
        <a:cs typeface="+mn-cs"/>
      </a:defRPr>
    </a:lvl2pPr>
    <a:lvl3pPr marL="914400" algn="ctr" rtl="0" fontAlgn="base" latinLnBrk="1">
      <a:lnSpc>
        <a:spcPct val="120000"/>
      </a:lnSpc>
      <a:spcBef>
        <a:spcPct val="0"/>
      </a:spcBef>
      <a:spcAft>
        <a:spcPct val="0"/>
      </a:spcAft>
      <a:buFont typeface="Wingdings" pitchFamily="2" charset="2"/>
      <a:defRPr kumimoji="1" kern="1200">
        <a:solidFill>
          <a:schemeClr val="tx1"/>
        </a:solidFill>
        <a:latin typeface="HY헤드라인M" pitchFamily="18" charset="-127"/>
        <a:ea typeface="HY헤드라인M" pitchFamily="18" charset="-127"/>
        <a:cs typeface="+mn-cs"/>
      </a:defRPr>
    </a:lvl3pPr>
    <a:lvl4pPr marL="1371600" algn="ctr" rtl="0" fontAlgn="base" latinLnBrk="1">
      <a:lnSpc>
        <a:spcPct val="120000"/>
      </a:lnSpc>
      <a:spcBef>
        <a:spcPct val="0"/>
      </a:spcBef>
      <a:spcAft>
        <a:spcPct val="0"/>
      </a:spcAft>
      <a:buFont typeface="Wingdings" pitchFamily="2" charset="2"/>
      <a:defRPr kumimoji="1" kern="1200">
        <a:solidFill>
          <a:schemeClr val="tx1"/>
        </a:solidFill>
        <a:latin typeface="HY헤드라인M" pitchFamily="18" charset="-127"/>
        <a:ea typeface="HY헤드라인M" pitchFamily="18" charset="-127"/>
        <a:cs typeface="+mn-cs"/>
      </a:defRPr>
    </a:lvl4pPr>
    <a:lvl5pPr marL="1828800" algn="ctr" rtl="0" fontAlgn="base" latinLnBrk="1">
      <a:lnSpc>
        <a:spcPct val="120000"/>
      </a:lnSpc>
      <a:spcBef>
        <a:spcPct val="0"/>
      </a:spcBef>
      <a:spcAft>
        <a:spcPct val="0"/>
      </a:spcAft>
      <a:buFont typeface="Wingdings" pitchFamily="2" charset="2"/>
      <a:defRPr kumimoji="1" kern="1200">
        <a:solidFill>
          <a:schemeClr val="tx1"/>
        </a:solidFill>
        <a:latin typeface="HY헤드라인M" pitchFamily="18" charset="-127"/>
        <a:ea typeface="HY헤드라인M" pitchFamily="18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HY헤드라인M" pitchFamily="18" charset="-127"/>
        <a:ea typeface="HY헤드라인M" pitchFamily="18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HY헤드라인M" pitchFamily="18" charset="-127"/>
        <a:ea typeface="HY헤드라인M" pitchFamily="18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HY헤드라인M" pitchFamily="18" charset="-127"/>
        <a:ea typeface="HY헤드라인M" pitchFamily="18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HY헤드라인M" pitchFamily="18" charset="-127"/>
        <a:ea typeface="HY헤드라인M" pitchFamily="18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51"/>
    <p:penClr>
      <a:srgbClr val="FF0000"/>
    </p:penClr>
  </p:showPr>
  <p:clrMru>
    <a:srgbClr val="003399"/>
    <a:srgbClr val="0066FF"/>
    <a:srgbClr val="FFFF00"/>
    <a:srgbClr val="FF0000"/>
    <a:srgbClr val="FF0066"/>
    <a:srgbClr val="FFFF66"/>
    <a:srgbClr val="00FF99"/>
    <a:srgbClr val="FF505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보통 스타일 1 - 강조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FABFCF23-3B69-468F-B69F-88F6DE6A72F2}" styleName="보통 스타일 1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FECB4D8-DB02-4DC6-A0A2-4F2EBAE1DC90}" styleName="보통 스타일 1 - 강조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B301B821-A1FF-4177-AEE7-76D212191A09}" styleName="보통 스타일 1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밝은 스타일 1 - 강조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밝은 스타일 1 - 강조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1963" autoAdjust="0"/>
    <p:restoredTop sz="93408" autoAdjust="0"/>
  </p:normalViewPr>
  <p:slideViewPr>
    <p:cSldViewPr>
      <p:cViewPr>
        <p:scale>
          <a:sx n="75" d="100"/>
          <a:sy n="75" d="100"/>
        </p:scale>
        <p:origin x="-1614" y="-918"/>
      </p:cViewPr>
      <p:guideLst>
        <p:guide orient="horz" pos="2160"/>
        <p:guide orient="horz" pos="2795"/>
        <p:guide pos="3061"/>
        <p:guide pos="476"/>
        <p:guide pos="657"/>
        <p:guide pos="93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-1428" y="-96"/>
      </p:cViewPr>
      <p:guideLst>
        <p:guide orient="horz" pos="2142"/>
        <p:guide pos="3127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2.fntdata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font" Target="fonts/font1.fntdata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font" Target="fonts/font4.fntdata"/><Relationship Id="rId10" Type="http://schemas.openxmlformats.org/officeDocument/2006/relationships/notesMaster" Target="notesMasters/notesMaster1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3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30260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70" tIns="45835" rIns="91670" bIns="45835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buFontTx/>
              <a:buNone/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4031" y="1"/>
            <a:ext cx="430260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70" tIns="45835" rIns="91670" bIns="45835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Tx/>
              <a:buNone/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57951"/>
            <a:ext cx="430260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70" tIns="45835" rIns="91670" bIns="45835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buFontTx/>
              <a:buNone/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4031" y="6457951"/>
            <a:ext cx="430260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70" tIns="45835" rIns="91670" bIns="45835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Tx/>
              <a:buNone/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5AE8115E-80EE-49D5-9813-006C9B6C465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30260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70" tIns="45835" rIns="91670" bIns="45835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buFontTx/>
              <a:buNone/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2435" y="1"/>
            <a:ext cx="430260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70" tIns="45835" rIns="91670" bIns="45835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Tx/>
              <a:buNone/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73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65488" y="509588"/>
            <a:ext cx="3397250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2665" y="3228975"/>
            <a:ext cx="7941310" cy="305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70" tIns="45835" rIns="91670" bIns="4583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471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56364"/>
            <a:ext cx="430260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70" tIns="45835" rIns="91670" bIns="45835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buFontTx/>
              <a:buNone/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71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2435" y="6456364"/>
            <a:ext cx="430260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70" tIns="45835" rIns="91670" bIns="45835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Tx/>
              <a:buNone/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E286895F-A080-4B60-9928-0A9B312FE002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ko-KR" altLang="en-US" smtClean="0"/>
          </a:p>
        </p:txBody>
      </p:sp>
      <p:sp>
        <p:nvSpPr>
          <p:cNvPr id="58372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4C3E7A6-300A-4363-B0B1-D5A3B445C10E}" type="slidenum">
              <a:rPr lang="en-US" altLang="ko-KR" smtClean="0"/>
              <a:pPr/>
              <a:t>1</a:t>
            </a:fld>
            <a:endParaRPr lang="en-US" altLang="ko-K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86895F-A080-4B60-9928-0A9B312FE002}" type="slidenum">
              <a:rPr lang="en-US" altLang="ko-KR" smtClean="0"/>
              <a:pPr>
                <a:defRPr/>
              </a:pPr>
              <a:t>2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86895F-A080-4B60-9928-0A9B312FE002}" type="slidenum">
              <a:rPr lang="en-US" altLang="ko-KR" smtClean="0"/>
              <a:pPr>
                <a:defRPr/>
              </a:pPr>
              <a:t>3</a:t>
            </a:fld>
            <a:endParaRPr lang="en-US" altLang="ko-K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ko-KR" altLang="en-US"/>
              <a:t>한국토지공사</a:t>
            </a:r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ko-KR" altLang="en-US"/>
              <a:t>한국토지공사</a:t>
            </a:r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ko-KR" altLang="en-US"/>
              <a:t>한국토지공사</a:t>
            </a:r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ko-KR" altLang="en-US"/>
              <a:t>한국토지공사</a:t>
            </a:r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ko-KR" altLang="en-US"/>
              <a:t>한국토지공사</a:t>
            </a:r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ko-KR" altLang="en-US"/>
              <a:t>한국토지공사</a:t>
            </a:r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ko-KR" altLang="en-US"/>
              <a:t>한국토지공사</a:t>
            </a: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ko-KR" altLang="en-US"/>
              <a:t>한국토지공사</a:t>
            </a:r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ko-KR" altLang="en-US"/>
              <a:t>한국토지공사</a:t>
            </a:r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ko-KR" altLang="en-US"/>
              <a:t>한국토지공사</a:t>
            </a:r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ko-KR" altLang="en-US"/>
              <a:t>한국토지공사</a:t>
            </a:r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ko-KR" altLang="en-US"/>
              <a:t>한국토지공사</a:t>
            </a:r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제목 및 내용 4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ko-KR" altLang="en-US"/>
              <a:t>한국토지공사</a:t>
            </a:r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6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11.jpe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10.jpe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12.jpe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37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image" Target="../media/image14.png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1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감사합니다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39" name="Picture 3" descr="부문별표지(확정)_하단0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3790950"/>
            <a:ext cx="9144000" cy="306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0" name="Picture 4" descr="부문별표지(확정)_하단02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4533900"/>
            <a:ext cx="9144000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1" name="Picture 5" descr="한국토지공사_logo02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372225" y="6096000"/>
            <a:ext cx="256540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1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91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1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1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1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간지(시안01)_06년3월28일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0" y="1963738"/>
            <a:ext cx="9144000" cy="1362075"/>
            <a:chOff x="0" y="1211"/>
            <a:chExt cx="5760" cy="858"/>
          </a:xfrm>
        </p:grpSpPr>
        <p:pic>
          <p:nvPicPr>
            <p:cNvPr id="2054" name="Picture 4" descr="5_5"/>
            <p:cNvPicPr>
              <a:picLocks noChangeAspect="1" noChangeArrowheads="1"/>
            </p:cNvPicPr>
            <p:nvPr/>
          </p:nvPicPr>
          <p:blipFill>
            <a:blip r:embed="rId14" cstate="print"/>
            <a:srcRect l="11406" t="16776" r="3137"/>
            <a:stretch>
              <a:fillRect/>
            </a:stretch>
          </p:blipFill>
          <p:spPr bwMode="auto">
            <a:xfrm>
              <a:off x="0" y="1368"/>
              <a:ext cx="5760" cy="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055" name="Group 5"/>
            <p:cNvGrpSpPr>
              <a:grpSpLocks/>
            </p:cNvGrpSpPr>
            <p:nvPr/>
          </p:nvGrpSpPr>
          <p:grpSpPr bwMode="auto">
            <a:xfrm>
              <a:off x="618" y="1211"/>
              <a:ext cx="4523" cy="858"/>
              <a:chOff x="618" y="1211"/>
              <a:chExt cx="4523" cy="858"/>
            </a:xfrm>
          </p:grpSpPr>
          <p:pic>
            <p:nvPicPr>
              <p:cNvPr id="2056" name="Picture 6" descr="간지"/>
              <p:cNvPicPr>
                <a:picLocks noChangeAspect="1" noChangeArrowheads="1"/>
              </p:cNvPicPr>
              <p:nvPr/>
            </p:nvPicPr>
            <p:blipFill>
              <a:blip r:embed="rId15" cstate="print"/>
              <a:srcRect/>
              <a:stretch>
                <a:fillRect/>
              </a:stretch>
            </p:blipFill>
            <p:spPr bwMode="auto">
              <a:xfrm>
                <a:off x="618" y="1865"/>
                <a:ext cx="4523" cy="2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057" name="Picture 7" descr="간지"/>
              <p:cNvPicPr>
                <a:picLocks noChangeAspect="1" noChangeArrowheads="1"/>
              </p:cNvPicPr>
              <p:nvPr/>
            </p:nvPicPr>
            <p:blipFill>
              <a:blip r:embed="rId16" cstate="print"/>
              <a:srcRect/>
              <a:stretch>
                <a:fillRect/>
              </a:stretch>
            </p:blipFill>
            <p:spPr bwMode="auto">
              <a:xfrm>
                <a:off x="618" y="1211"/>
                <a:ext cx="4523" cy="2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92168" name="Text Box 8"/>
          <p:cNvSpPr txBox="1">
            <a:spLocks noChangeArrowheads="1"/>
          </p:cNvSpPr>
          <p:nvPr/>
        </p:nvSpPr>
        <p:spPr bwMode="auto">
          <a:xfrm>
            <a:off x="7077075" y="103188"/>
            <a:ext cx="14160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lnSpc>
                <a:spcPct val="100000"/>
              </a:lnSpc>
              <a:buFontTx/>
              <a:buNone/>
              <a:defRPr/>
            </a:pPr>
            <a:r>
              <a:rPr lang="en-US" altLang="ko-KR" sz="1400" b="1">
                <a:solidFill>
                  <a:schemeClr val="bg2"/>
                </a:solidFill>
                <a:latin typeface="Arial" pitchFamily="34" charset="0"/>
                <a:ea typeface="굴림" pitchFamily="50" charset="-127"/>
              </a:rPr>
              <a:t>www.iklc.co.kr</a:t>
            </a:r>
          </a:p>
        </p:txBody>
      </p:sp>
      <p:pic>
        <p:nvPicPr>
          <p:cNvPr id="2053" name="Picture 9" descr="한국토지공사_logo02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6846888" y="6342063"/>
            <a:ext cx="1671637" cy="38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6" descr="바탕8안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587375"/>
            <a:ext cx="9144000" cy="58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2" name="Rectangle 2"/>
          <p:cNvSpPr>
            <a:spLocks noChangeArrowheads="1"/>
          </p:cNvSpPr>
          <p:nvPr/>
        </p:nvSpPr>
        <p:spPr bwMode="auto">
          <a:xfrm>
            <a:off x="0" y="6453188"/>
            <a:ext cx="9144000" cy="4032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004800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>
              <a:defRPr/>
            </a:pPr>
            <a:endParaRPr lang="ko-KR" altLang="en-US"/>
          </a:p>
        </p:txBody>
      </p:sp>
      <p:sp>
        <p:nvSpPr>
          <p:cNvPr id="76804" name="Rectangle 4"/>
          <p:cNvSpPr>
            <a:spLocks noChangeArrowheads="1"/>
          </p:cNvSpPr>
          <p:nvPr/>
        </p:nvSpPr>
        <p:spPr bwMode="auto">
          <a:xfrm>
            <a:off x="0" y="6400800"/>
            <a:ext cx="9144000" cy="53975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50000">
                <a:srgbClr val="FFFFFF"/>
              </a:gs>
              <a:gs pos="100000">
                <a:schemeClr val="accent2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  <a:buFontTx/>
              <a:buNone/>
              <a:defRPr/>
            </a:pPr>
            <a:endParaRPr lang="ko-KR" altLang="ko-KR" sz="2000">
              <a:solidFill>
                <a:schemeClr val="bg1"/>
              </a:solidFill>
              <a:latin typeface="Times New Roman" pitchFamily="18" charset="0"/>
              <a:ea typeface="굴림" pitchFamily="50" charset="-127"/>
            </a:endParaRPr>
          </a:p>
        </p:txBody>
      </p:sp>
      <p:pic>
        <p:nvPicPr>
          <p:cNvPr id="3077" name="Picture 7" descr="내용윗줄 복사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0" y="0"/>
            <a:ext cx="9144000" cy="59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1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buFontTx/>
              <a:buNone/>
              <a:defRPr sz="1400"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ko-KR" altLang="en-US"/>
              <a:t>한국토지공사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목차(시안02)_06년3월16일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5" name="Picture 3" descr="목차(시안02)_제목프레임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-12700" y="1206500"/>
            <a:ext cx="5562600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 descr="목차(시안02)_웹주소프레임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489950" y="1204913"/>
            <a:ext cx="666750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7" name="AutoShape 5"/>
          <p:cNvSpPr>
            <a:spLocks noChangeArrowheads="1"/>
          </p:cNvSpPr>
          <p:nvPr/>
        </p:nvSpPr>
        <p:spPr bwMode="auto">
          <a:xfrm>
            <a:off x="5410200" y="2852738"/>
            <a:ext cx="3240088" cy="3751262"/>
          </a:xfrm>
          <a:prstGeom prst="roundRect">
            <a:avLst>
              <a:gd name="adj" fmla="val 2546"/>
            </a:avLst>
          </a:prstGeom>
          <a:solidFill>
            <a:schemeClr val="bg1">
              <a:alpha val="7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l">
              <a:defRPr/>
            </a:pPr>
            <a:endParaRPr lang="ko-KR" altLang="en-US"/>
          </a:p>
        </p:txBody>
      </p:sp>
      <p:pic>
        <p:nvPicPr>
          <p:cNvPr id="49158" name="Picture 6" descr="앨범프레임01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808788" y="2620963"/>
            <a:ext cx="1741487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 descr="한국토지공사_logo02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253288" y="127000"/>
            <a:ext cx="15732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50" decel="1000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9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7" grpId="0" animBg="1"/>
    </p:bld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5.png"/><Relationship Id="rId5" Type="http://schemas.openxmlformats.org/officeDocument/2006/relationships/image" Target="../media/image22.png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4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22.png"/><Relationship Id="rId9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4" descr="잔디메인 cop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5" descr="이미지"/>
          <p:cNvPicPr>
            <a:picLocks noChangeAspect="1" noChangeArrowheads="1"/>
          </p:cNvPicPr>
          <p:nvPr/>
        </p:nvPicPr>
        <p:blipFill>
          <a:blip r:embed="rId4" cstate="print"/>
          <a:srcRect t="53842"/>
          <a:stretch>
            <a:fillRect/>
          </a:stretch>
        </p:blipFill>
        <p:spPr bwMode="auto">
          <a:xfrm>
            <a:off x="0" y="3692525"/>
            <a:ext cx="9144000" cy="316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WordArt 11"/>
          <p:cNvSpPr>
            <a:spLocks noChangeArrowheads="1" noChangeShapeType="1" noTextEdit="1"/>
          </p:cNvSpPr>
          <p:nvPr/>
        </p:nvSpPr>
        <p:spPr bwMode="auto">
          <a:xfrm>
            <a:off x="1187624" y="1340769"/>
            <a:ext cx="6840760" cy="144016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>
              <a:defRPr/>
            </a:pPr>
            <a:r>
              <a:rPr lang="ko-KR" altLang="en-US" sz="3600" kern="10" smtClean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6600"/>
                    </a:gs>
                  </a:gsLst>
                  <a:lin ang="5400000" scaled="1"/>
                </a:gradFill>
                <a:effectLst>
                  <a:outerShdw dist="28398" dir="3806097" algn="ctr" rotWithShape="0">
                    <a:schemeClr val="tx1"/>
                  </a:outerShdw>
                </a:effectLst>
                <a:latin typeface="HY헤드라인M"/>
                <a:ea typeface="HY헤드라인M"/>
              </a:rPr>
              <a:t>창원현동 보금자리주택지구 </a:t>
            </a:r>
            <a:endParaRPr lang="en-US" altLang="ko-KR" sz="3600" kern="10" smtClean="0">
              <a:ln w="9525">
                <a:solidFill>
                  <a:schemeClr val="tx1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FF00"/>
                  </a:gs>
                  <a:gs pos="100000">
                    <a:srgbClr val="FF6600"/>
                  </a:gs>
                </a:gsLst>
                <a:lin ang="5400000" scaled="1"/>
              </a:gradFill>
              <a:effectLst>
                <a:outerShdw dist="28398" dir="3806097" algn="ctr" rotWithShape="0">
                  <a:schemeClr val="tx1"/>
                </a:outerShdw>
              </a:effectLst>
              <a:latin typeface="HY헤드라인M"/>
              <a:ea typeface="HY헤드라인M"/>
            </a:endParaRPr>
          </a:p>
          <a:p>
            <a:pPr>
              <a:defRPr/>
            </a:pPr>
            <a:r>
              <a:rPr lang="ko-KR" altLang="en-US" sz="3600" kern="10" smtClean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6600"/>
                    </a:gs>
                  </a:gsLst>
                  <a:lin ang="5400000" scaled="1"/>
                </a:gradFill>
                <a:effectLst>
                  <a:outerShdw dist="28398" dir="3806097" algn="ctr" rotWithShape="0">
                    <a:schemeClr val="tx1"/>
                  </a:outerShdw>
                </a:effectLst>
                <a:latin typeface="HY헤드라인M"/>
                <a:ea typeface="HY헤드라인M"/>
              </a:rPr>
              <a:t>공동주택용지 공급 안내</a:t>
            </a:r>
            <a:endParaRPr lang="ko-KR" altLang="en-US" sz="3600" kern="10" dirty="0">
              <a:ln w="9525">
                <a:solidFill>
                  <a:schemeClr val="tx1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FF00"/>
                  </a:gs>
                  <a:gs pos="100000">
                    <a:srgbClr val="FF6600"/>
                  </a:gs>
                </a:gsLst>
                <a:lin ang="5400000" scaled="1"/>
              </a:gradFill>
              <a:effectLst>
                <a:outerShdw dist="28398" dir="3806097" algn="ctr" rotWithShape="0">
                  <a:schemeClr val="tx1"/>
                </a:outerShdw>
              </a:effectLst>
              <a:latin typeface="HY헤드라인M"/>
              <a:ea typeface="HY헤드라인M"/>
            </a:endParaRPr>
          </a:p>
        </p:txBody>
      </p:sp>
      <p:sp>
        <p:nvSpPr>
          <p:cNvPr id="19" name="Text Box 18"/>
          <p:cNvSpPr txBox="1">
            <a:spLocks noChangeArrowheads="1"/>
          </p:cNvSpPr>
          <p:nvPr/>
        </p:nvSpPr>
        <p:spPr bwMode="auto">
          <a:xfrm>
            <a:off x="3491880" y="3794498"/>
            <a:ext cx="2009775" cy="498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2400" b="1" smtClean="0">
                <a:solidFill>
                  <a:schemeClr val="tx1"/>
                </a:solidFill>
                <a:latin typeface="Arial" pitchFamily="34" charset="0"/>
                <a:ea typeface="굴림" pitchFamily="50" charset="-127"/>
              </a:rPr>
              <a:t>2013. 3. 29.  </a:t>
            </a:r>
            <a:endParaRPr lang="en-US" altLang="ko-KR" sz="2400" b="1">
              <a:solidFill>
                <a:schemeClr val="tx1"/>
              </a:solidFill>
              <a:latin typeface="Arial" pitchFamily="34" charset="0"/>
              <a:ea typeface="굴림" pitchFamily="50" charset="-127"/>
            </a:endParaRPr>
          </a:p>
        </p:txBody>
      </p:sp>
      <p:sp>
        <p:nvSpPr>
          <p:cNvPr id="20" name="WordArt 9"/>
          <p:cNvSpPr>
            <a:spLocks noChangeArrowheads="1" noChangeShapeType="1" noTextEdit="1"/>
          </p:cNvSpPr>
          <p:nvPr/>
        </p:nvSpPr>
        <p:spPr bwMode="auto">
          <a:xfrm>
            <a:off x="1979712" y="5301208"/>
            <a:ext cx="5544616" cy="50405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ko-KR" altLang="en-US" sz="3600" kern="10" smtClean="0">
                <a:ln w="9525">
                  <a:noFill/>
                  <a:round/>
                  <a:headEnd/>
                  <a:tailEnd/>
                </a:ln>
                <a:solidFill>
                  <a:schemeClr val="tx1"/>
                </a:solidFill>
                <a:effectLst>
                  <a:outerShdw dist="17961" dir="2700000" algn="ctr" rotWithShape="0">
                    <a:schemeClr val="bg1"/>
                  </a:outerShdw>
                </a:effectLst>
                <a:latin typeface="HY헤드라인M"/>
                <a:ea typeface="HY헤드라인M"/>
              </a:rPr>
              <a:t>한국토지주택공사 경남지역본부 판매고객센터</a:t>
            </a:r>
            <a:endParaRPr lang="ko-KR" altLang="en-US" sz="3600" kern="10">
              <a:ln w="9525">
                <a:noFill/>
                <a:round/>
                <a:headEnd/>
                <a:tailEnd/>
              </a:ln>
              <a:solidFill>
                <a:schemeClr val="tx1"/>
              </a:solidFill>
              <a:effectLst>
                <a:outerShdw dist="17961" dir="2700000" algn="ctr" rotWithShape="0">
                  <a:schemeClr val="bg1"/>
                </a:outerShdw>
              </a:effectLst>
              <a:latin typeface="HY헤드라인M"/>
              <a:ea typeface="HY헤드라인M"/>
            </a:endParaRPr>
          </a:p>
        </p:txBody>
      </p:sp>
      <p:pic>
        <p:nvPicPr>
          <p:cNvPr id="21" name="Picture 8" descr="로고"/>
          <p:cNvPicPr>
            <a:picLocks noChangeAspect="1" noChangeArrowheads="1"/>
          </p:cNvPicPr>
          <p:nvPr/>
        </p:nvPicPr>
        <p:blipFill>
          <a:blip r:embed="rId5" cstate="print"/>
          <a:srcRect l="85434" t="86760"/>
          <a:stretch>
            <a:fillRect/>
          </a:stretch>
        </p:blipFill>
        <p:spPr bwMode="auto">
          <a:xfrm>
            <a:off x="215752" y="188640"/>
            <a:ext cx="1403920" cy="957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목차바탕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0713"/>
            <a:ext cx="9144000" cy="623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8" name="Group 168"/>
          <p:cNvGrpSpPr>
            <a:grpSpLocks/>
          </p:cNvGrpSpPr>
          <p:nvPr/>
        </p:nvGrpSpPr>
        <p:grpSpPr bwMode="auto">
          <a:xfrm>
            <a:off x="99243" y="992736"/>
            <a:ext cx="5048251" cy="2148232"/>
            <a:chOff x="252" y="1054"/>
            <a:chExt cx="3180" cy="1321"/>
          </a:xfrm>
        </p:grpSpPr>
        <p:grpSp>
          <p:nvGrpSpPr>
            <p:cNvPr id="39" name="Group 163"/>
            <p:cNvGrpSpPr>
              <a:grpSpLocks/>
            </p:cNvGrpSpPr>
            <p:nvPr/>
          </p:nvGrpSpPr>
          <p:grpSpPr bwMode="auto">
            <a:xfrm>
              <a:off x="252" y="1054"/>
              <a:ext cx="3180" cy="1321"/>
              <a:chOff x="252" y="1054"/>
              <a:chExt cx="3180" cy="1321"/>
            </a:xfrm>
          </p:grpSpPr>
          <p:sp>
            <p:nvSpPr>
              <p:cNvPr id="53" name="AutoShape 31"/>
              <p:cNvSpPr>
                <a:spLocks noChangeArrowheads="1"/>
              </p:cNvSpPr>
              <p:nvPr/>
            </p:nvSpPr>
            <p:spPr bwMode="auto">
              <a:xfrm>
                <a:off x="348" y="1401"/>
                <a:ext cx="3084" cy="974"/>
              </a:xfrm>
              <a:prstGeom prst="roundRect">
                <a:avLst>
                  <a:gd name="adj" fmla="val 4972"/>
                </a:avLst>
              </a:prstGeom>
              <a:solidFill>
                <a:srgbClr val="FFFFFF"/>
              </a:solidFill>
              <a:ln w="28575">
                <a:solidFill>
                  <a:srgbClr val="43CAD1"/>
                </a:solidFill>
                <a:round/>
                <a:headEnd/>
                <a:tailEnd/>
              </a:ln>
            </p:spPr>
            <p:txBody>
              <a:bodyPr wrap="none" lIns="3600" tIns="3600" rIns="3600" bIns="3600" anchor="ctr"/>
              <a:lstStyle/>
              <a:p>
                <a:pPr algn="l">
                  <a:lnSpc>
                    <a:spcPct val="180000"/>
                  </a:lnSpc>
                  <a:buFont typeface="Wingdings" pitchFamily="2" charset="2"/>
                  <a:buChar char="v"/>
                </a:pPr>
                <a:endParaRPr lang="ko-KR" altLang="en-US" sz="1400">
                  <a:solidFill>
                    <a:srgbClr val="000066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grpSp>
            <p:nvGrpSpPr>
              <p:cNvPr id="52" name="Group 75"/>
              <p:cNvGrpSpPr>
                <a:grpSpLocks/>
              </p:cNvGrpSpPr>
              <p:nvPr/>
            </p:nvGrpSpPr>
            <p:grpSpPr bwMode="auto">
              <a:xfrm>
                <a:off x="252" y="1054"/>
                <a:ext cx="810" cy="303"/>
                <a:chOff x="205" y="604"/>
                <a:chExt cx="810" cy="303"/>
              </a:xfrm>
            </p:grpSpPr>
            <p:sp>
              <p:nvSpPr>
                <p:cNvPr id="54" name="Text Box 41"/>
                <p:cNvSpPr txBox="1">
                  <a:spLocks noChangeArrowheads="1"/>
                </p:cNvSpPr>
                <p:nvPr/>
              </p:nvSpPr>
              <p:spPr bwMode="auto">
                <a:xfrm>
                  <a:off x="277" y="691"/>
                  <a:ext cx="738" cy="216"/>
                </a:xfrm>
                <a:prstGeom prst="rect">
                  <a:avLst/>
                </a:prstGeom>
                <a:noFill/>
                <a:ln w="6350" algn="ctr">
                  <a:noFill/>
                  <a:prstDash val="dash"/>
                  <a:miter lim="800000"/>
                  <a:headEnd/>
                  <a:tailEnd/>
                </a:ln>
              </p:spPr>
              <p:txBody>
                <a:bodyPr wrap="none" lIns="102870" tIns="40500" rIns="102870" bIns="40500">
                  <a:spAutoFit/>
                </a:bodyPr>
                <a:lstStyle/>
                <a:p>
                  <a:pPr algn="l" defTabSz="1028700">
                    <a:lnSpc>
                      <a:spcPct val="90000"/>
                    </a:lnSpc>
                    <a:buFontTx/>
                    <a:buNone/>
                  </a:pPr>
                  <a:r>
                    <a:rPr lang="ko-KR" altLang="en-US" sz="1900">
                      <a:solidFill>
                        <a:schemeClr val="bg1"/>
                      </a:solidFill>
                      <a:latin typeface="HY견고딕" pitchFamily="18" charset="-127"/>
                      <a:ea typeface="HY견고딕" pitchFamily="18" charset="-127"/>
                    </a:rPr>
                    <a:t>사업개요</a:t>
                  </a:r>
                </a:p>
              </p:txBody>
            </p:sp>
            <p:pic>
              <p:nvPicPr>
                <p:cNvPr id="55" name="Picture 7" descr="도형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 l="34203" t="31746" r="56761" b="53493"/>
                <a:stretch>
                  <a:fillRect/>
                </a:stretch>
              </p:blipFill>
              <p:spPr bwMode="auto">
                <a:xfrm>
                  <a:off x="205" y="604"/>
                  <a:ext cx="243" cy="24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40" name="Group 94"/>
            <p:cNvGrpSpPr>
              <a:grpSpLocks/>
            </p:cNvGrpSpPr>
            <p:nvPr/>
          </p:nvGrpSpPr>
          <p:grpSpPr bwMode="auto">
            <a:xfrm>
              <a:off x="432" y="1445"/>
              <a:ext cx="3000" cy="221"/>
              <a:chOff x="385" y="983"/>
              <a:chExt cx="3000" cy="221"/>
            </a:xfrm>
          </p:grpSpPr>
          <p:sp>
            <p:nvSpPr>
              <p:cNvPr id="50" name="Text Box 32"/>
              <p:cNvSpPr txBox="1">
                <a:spLocks noChangeArrowheads="1"/>
              </p:cNvSpPr>
              <p:nvPr/>
            </p:nvSpPr>
            <p:spPr bwMode="auto">
              <a:xfrm>
                <a:off x="467" y="983"/>
                <a:ext cx="2918" cy="221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l">
                  <a:lnSpc>
                    <a:spcPct val="105000"/>
                  </a:lnSpc>
                  <a:buFontTx/>
                  <a:buNone/>
                </a:pPr>
                <a:r>
                  <a:rPr lang="ko-KR" altLang="en-US" sz="1600">
                    <a:latin typeface="HY견고딕" pitchFamily="18" charset="-127"/>
                    <a:ea typeface="HY견고딕" pitchFamily="18" charset="-127"/>
                  </a:rPr>
                  <a:t>위      치 </a:t>
                </a:r>
                <a:r>
                  <a:rPr lang="en-US" altLang="ko-KR" sz="1600">
                    <a:latin typeface="HY견고딕" pitchFamily="18" charset="-127"/>
                    <a:ea typeface="HY견고딕" pitchFamily="18" charset="-127"/>
                  </a:rPr>
                  <a:t>: </a:t>
                </a:r>
                <a:r>
                  <a:rPr lang="ko-KR" altLang="en-US" sz="1600" smtClean="0">
                    <a:latin typeface="HY견고딕" pitchFamily="18" charset="-127"/>
                    <a:ea typeface="HY견고딕" pitchFamily="18" charset="-127"/>
                  </a:rPr>
                  <a:t>창원시 마산합포구 현동</a:t>
                </a:r>
                <a:r>
                  <a:rPr lang="ko-KR" altLang="en-US" sz="1600" smtClean="0">
                    <a:latin typeface="맑은 고딕"/>
                    <a:ea typeface="맑은 고딕"/>
                  </a:rPr>
                  <a:t>∙</a:t>
                </a:r>
                <a:r>
                  <a:rPr lang="ko-KR" altLang="en-US" sz="1600" smtClean="0">
                    <a:latin typeface="HY견고딕" pitchFamily="18" charset="-127"/>
                    <a:ea typeface="HY견고딕" pitchFamily="18" charset="-127"/>
                  </a:rPr>
                  <a:t>우산동 일원</a:t>
                </a:r>
                <a:endParaRPr lang="ko-KR" altLang="en-US" sz="1600">
                  <a:latin typeface="HY견고딕" pitchFamily="18" charset="-127"/>
                  <a:ea typeface="HY견고딕" pitchFamily="18" charset="-127"/>
                </a:endParaRPr>
              </a:p>
            </p:txBody>
          </p:sp>
          <p:pic>
            <p:nvPicPr>
              <p:cNvPr id="51" name="Picture 41" descr="point-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385" y="1013"/>
                <a:ext cx="111" cy="1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41" name="Group 113"/>
            <p:cNvGrpSpPr>
              <a:grpSpLocks/>
            </p:cNvGrpSpPr>
            <p:nvPr/>
          </p:nvGrpSpPr>
          <p:grpSpPr bwMode="auto">
            <a:xfrm>
              <a:off x="432" y="1694"/>
              <a:ext cx="2930" cy="220"/>
              <a:chOff x="378" y="1484"/>
              <a:chExt cx="2930" cy="220"/>
            </a:xfrm>
          </p:grpSpPr>
          <p:sp>
            <p:nvSpPr>
              <p:cNvPr id="48" name="Text Box 34"/>
              <p:cNvSpPr txBox="1">
                <a:spLocks noChangeArrowheads="1"/>
              </p:cNvSpPr>
              <p:nvPr/>
            </p:nvSpPr>
            <p:spPr bwMode="auto">
              <a:xfrm>
                <a:off x="460" y="1484"/>
                <a:ext cx="2848" cy="22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l">
                  <a:lnSpc>
                    <a:spcPct val="105000"/>
                  </a:lnSpc>
                  <a:buFontTx/>
                  <a:buNone/>
                </a:pPr>
                <a:r>
                  <a:rPr lang="ko-KR" altLang="en-US" sz="1600">
                    <a:latin typeface="HY견고딕" pitchFamily="18" charset="-127"/>
                    <a:ea typeface="HY견고딕" pitchFamily="18" charset="-127"/>
                  </a:rPr>
                  <a:t>면      적 </a:t>
                </a:r>
                <a:r>
                  <a:rPr lang="en-US" altLang="ko-KR" sz="1600">
                    <a:latin typeface="HY견고딕" pitchFamily="18" charset="-127"/>
                    <a:ea typeface="HY견고딕" pitchFamily="18" charset="-127"/>
                  </a:rPr>
                  <a:t>: </a:t>
                </a:r>
                <a:r>
                  <a:rPr lang="en-US" altLang="ko-KR" sz="1600" smtClean="0">
                    <a:latin typeface="HY견고딕" pitchFamily="18" charset="-127"/>
                    <a:ea typeface="HY견고딕" pitchFamily="18" charset="-127"/>
                  </a:rPr>
                  <a:t>987,220</a:t>
                </a:r>
                <a:r>
                  <a:rPr lang="ko-KR" altLang="en-US" sz="1600" smtClean="0">
                    <a:latin typeface="HY견고딕" pitchFamily="18" charset="-127"/>
                    <a:ea typeface="HY견고딕" pitchFamily="18" charset="-127"/>
                  </a:rPr>
                  <a:t>㎡</a:t>
                </a:r>
                <a:r>
                  <a:rPr lang="en-US" altLang="ko-KR" sz="1600">
                    <a:latin typeface="HY견고딕" pitchFamily="18" charset="-127"/>
                    <a:ea typeface="HY견고딕" pitchFamily="18" charset="-127"/>
                  </a:rPr>
                  <a:t>(</a:t>
                </a:r>
                <a:r>
                  <a:rPr lang="en-US" altLang="ko-KR" sz="1600" smtClean="0">
                    <a:latin typeface="HY견고딕" pitchFamily="18" charset="-127"/>
                    <a:ea typeface="HY견고딕" pitchFamily="18" charset="-127"/>
                  </a:rPr>
                  <a:t>299</a:t>
                </a:r>
                <a:r>
                  <a:rPr lang="ko-KR" altLang="en-US" sz="1600" smtClean="0">
                    <a:latin typeface="HY견고딕" pitchFamily="18" charset="-127"/>
                    <a:ea typeface="HY견고딕" pitchFamily="18" charset="-127"/>
                  </a:rPr>
                  <a:t>천평</a:t>
                </a:r>
                <a:r>
                  <a:rPr lang="en-US" altLang="ko-KR" sz="1600">
                    <a:latin typeface="HY견고딕" pitchFamily="18" charset="-127"/>
                    <a:ea typeface="HY견고딕" pitchFamily="18" charset="-127"/>
                  </a:rPr>
                  <a:t>)</a:t>
                </a:r>
              </a:p>
            </p:txBody>
          </p:sp>
          <p:pic>
            <p:nvPicPr>
              <p:cNvPr id="49" name="Picture 41" descr="point-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378" y="1522"/>
                <a:ext cx="111" cy="1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42" name="Group 114"/>
            <p:cNvGrpSpPr>
              <a:grpSpLocks/>
            </p:cNvGrpSpPr>
            <p:nvPr/>
          </p:nvGrpSpPr>
          <p:grpSpPr bwMode="auto">
            <a:xfrm>
              <a:off x="439" y="1914"/>
              <a:ext cx="2930" cy="220"/>
              <a:chOff x="378" y="1457"/>
              <a:chExt cx="2930" cy="220"/>
            </a:xfrm>
          </p:grpSpPr>
          <p:sp>
            <p:nvSpPr>
              <p:cNvPr id="46" name="Text Box 34"/>
              <p:cNvSpPr txBox="1">
                <a:spLocks noChangeArrowheads="1"/>
              </p:cNvSpPr>
              <p:nvPr/>
            </p:nvSpPr>
            <p:spPr bwMode="auto">
              <a:xfrm>
                <a:off x="460" y="1457"/>
                <a:ext cx="2848" cy="22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l">
                  <a:lnSpc>
                    <a:spcPct val="105000"/>
                  </a:lnSpc>
                  <a:buFontTx/>
                  <a:buNone/>
                </a:pPr>
                <a:r>
                  <a:rPr lang="ko-KR" altLang="en-US" sz="1600">
                    <a:latin typeface="HY견고딕" pitchFamily="18" charset="-127"/>
                    <a:ea typeface="HY견고딕" pitchFamily="18" charset="-127"/>
                  </a:rPr>
                  <a:t>사업기간 </a:t>
                </a:r>
                <a:r>
                  <a:rPr lang="en-US" altLang="ko-KR" sz="1600">
                    <a:latin typeface="HY견고딕" pitchFamily="18" charset="-127"/>
                    <a:ea typeface="HY견고딕" pitchFamily="18" charset="-127"/>
                  </a:rPr>
                  <a:t>: </a:t>
                </a:r>
                <a:r>
                  <a:rPr lang="en-US" altLang="ko-KR" sz="1600" smtClean="0">
                    <a:latin typeface="Arial" charset="0"/>
                    <a:ea typeface="HY견고딕" pitchFamily="18" charset="-127"/>
                  </a:rPr>
                  <a:t>’</a:t>
                </a:r>
                <a:r>
                  <a:rPr lang="en-US" altLang="ko-KR" sz="1600" smtClean="0">
                    <a:latin typeface="HY견고딕" pitchFamily="18" charset="-127"/>
                    <a:ea typeface="HY견고딕" pitchFamily="18" charset="-127"/>
                  </a:rPr>
                  <a:t>05.12~</a:t>
                </a:r>
                <a:r>
                  <a:rPr lang="en-US" altLang="ko-KR" sz="1600" smtClean="0">
                    <a:latin typeface="Arial" charset="0"/>
                    <a:ea typeface="HY견고딕" pitchFamily="18" charset="-127"/>
                  </a:rPr>
                  <a:t>’</a:t>
                </a:r>
                <a:r>
                  <a:rPr lang="en-US" altLang="ko-KR" sz="1600" smtClean="0">
                    <a:latin typeface="HY견고딕" pitchFamily="18" charset="-127"/>
                    <a:ea typeface="HY견고딕" pitchFamily="18" charset="-127"/>
                  </a:rPr>
                  <a:t>13.12</a:t>
                </a:r>
                <a:endParaRPr lang="en-US" altLang="ko-KR" sz="1600">
                  <a:latin typeface="HY견고딕" pitchFamily="18" charset="-127"/>
                  <a:ea typeface="HY견고딕" pitchFamily="18" charset="-127"/>
                </a:endParaRPr>
              </a:p>
            </p:txBody>
          </p:sp>
          <p:pic>
            <p:nvPicPr>
              <p:cNvPr id="47" name="Picture 41" descr="point-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378" y="1502"/>
                <a:ext cx="111" cy="1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43" name="Group 117"/>
            <p:cNvGrpSpPr>
              <a:grpSpLocks/>
            </p:cNvGrpSpPr>
            <p:nvPr/>
          </p:nvGrpSpPr>
          <p:grpSpPr bwMode="auto">
            <a:xfrm>
              <a:off x="439" y="2140"/>
              <a:ext cx="2930" cy="220"/>
              <a:chOff x="378" y="1431"/>
              <a:chExt cx="2930" cy="220"/>
            </a:xfrm>
          </p:grpSpPr>
          <p:sp>
            <p:nvSpPr>
              <p:cNvPr id="44" name="Text Box 34"/>
              <p:cNvSpPr txBox="1">
                <a:spLocks noChangeArrowheads="1"/>
              </p:cNvSpPr>
              <p:nvPr/>
            </p:nvSpPr>
            <p:spPr bwMode="auto">
              <a:xfrm>
                <a:off x="460" y="1431"/>
                <a:ext cx="2848" cy="22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l">
                  <a:lnSpc>
                    <a:spcPct val="105000"/>
                  </a:lnSpc>
                  <a:buFontTx/>
                  <a:buNone/>
                </a:pPr>
                <a:r>
                  <a:rPr lang="ko-KR" altLang="en-US" sz="1600">
                    <a:latin typeface="HY견고딕" pitchFamily="18" charset="-127"/>
                    <a:ea typeface="HY견고딕" pitchFamily="18" charset="-127"/>
                  </a:rPr>
                  <a:t>계획인구 </a:t>
                </a:r>
                <a:r>
                  <a:rPr lang="en-US" altLang="ko-KR" sz="1600">
                    <a:latin typeface="HY견고딕" pitchFamily="18" charset="-127"/>
                    <a:ea typeface="HY견고딕" pitchFamily="18" charset="-127"/>
                  </a:rPr>
                  <a:t>: </a:t>
                </a:r>
                <a:r>
                  <a:rPr lang="en-US" altLang="ko-KR" sz="1600" smtClean="0">
                    <a:latin typeface="HY견고딕" pitchFamily="18" charset="-127"/>
                    <a:ea typeface="HY견고딕" pitchFamily="18" charset="-127"/>
                  </a:rPr>
                  <a:t>17,360</a:t>
                </a:r>
                <a:r>
                  <a:rPr lang="ko-KR" altLang="en-US" sz="1600">
                    <a:latin typeface="HY견고딕" pitchFamily="18" charset="-127"/>
                    <a:ea typeface="HY견고딕" pitchFamily="18" charset="-127"/>
                  </a:rPr>
                  <a:t>인</a:t>
                </a:r>
                <a:r>
                  <a:rPr lang="en-US" altLang="ko-KR" sz="1600" smtClean="0">
                    <a:latin typeface="HY견고딕" pitchFamily="18" charset="-127"/>
                    <a:ea typeface="HY견고딕" pitchFamily="18" charset="-127"/>
                  </a:rPr>
                  <a:t>(5,986</a:t>
                </a:r>
                <a:r>
                  <a:rPr lang="ko-KR" altLang="en-US" sz="1600" smtClean="0">
                    <a:latin typeface="HY견고딕" pitchFamily="18" charset="-127"/>
                    <a:ea typeface="HY견고딕" pitchFamily="18" charset="-127"/>
                  </a:rPr>
                  <a:t>세대</a:t>
                </a:r>
                <a:r>
                  <a:rPr lang="en-US" altLang="ko-KR" sz="1600">
                    <a:latin typeface="HY견고딕" pitchFamily="18" charset="-127"/>
                    <a:ea typeface="HY견고딕" pitchFamily="18" charset="-127"/>
                  </a:rPr>
                  <a:t>)</a:t>
                </a:r>
              </a:p>
            </p:txBody>
          </p:sp>
          <p:pic>
            <p:nvPicPr>
              <p:cNvPr id="45" name="Picture 41" descr="point-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378" y="1477"/>
                <a:ext cx="111" cy="1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56" name="Text Box 32"/>
          <p:cNvSpPr txBox="1">
            <a:spLocks noChangeArrowheads="1"/>
          </p:cNvSpPr>
          <p:nvPr/>
        </p:nvSpPr>
        <p:spPr bwMode="auto">
          <a:xfrm>
            <a:off x="507231" y="4499123"/>
            <a:ext cx="4521200" cy="3492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105000"/>
              </a:lnSpc>
              <a:buFontTx/>
              <a:buNone/>
            </a:pPr>
            <a:r>
              <a:rPr lang="ko-KR" altLang="en-US" sz="1600">
                <a:latin typeface="HY견고딕" pitchFamily="18" charset="-127"/>
                <a:ea typeface="HY견고딕" pitchFamily="18" charset="-127"/>
              </a:rPr>
              <a:t>부산ㆍ창원ㆍ양산ㆍ밀양의 중심부에 위치</a:t>
            </a:r>
            <a:endParaRPr lang="ko-KR" altLang="en-US" sz="1600">
              <a:solidFill>
                <a:srgbClr val="CC33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57" name="Group 159"/>
          <p:cNvGrpSpPr>
            <a:grpSpLocks/>
          </p:cNvGrpSpPr>
          <p:nvPr/>
        </p:nvGrpSpPr>
        <p:grpSpPr bwMode="auto">
          <a:xfrm>
            <a:off x="92893" y="3428454"/>
            <a:ext cx="5127625" cy="2765426"/>
            <a:chOff x="260" y="2549"/>
            <a:chExt cx="3230" cy="1742"/>
          </a:xfrm>
        </p:grpSpPr>
        <p:grpSp>
          <p:nvGrpSpPr>
            <p:cNvPr id="58" name="Group 158"/>
            <p:cNvGrpSpPr>
              <a:grpSpLocks/>
            </p:cNvGrpSpPr>
            <p:nvPr/>
          </p:nvGrpSpPr>
          <p:grpSpPr bwMode="auto">
            <a:xfrm>
              <a:off x="260" y="2549"/>
              <a:ext cx="3184" cy="1633"/>
              <a:chOff x="260" y="2549"/>
              <a:chExt cx="3184" cy="1633"/>
            </a:xfrm>
          </p:grpSpPr>
          <p:grpSp>
            <p:nvGrpSpPr>
              <p:cNvPr id="70" name="Group 152"/>
              <p:cNvGrpSpPr>
                <a:grpSpLocks/>
              </p:cNvGrpSpPr>
              <p:nvPr/>
            </p:nvGrpSpPr>
            <p:grpSpPr bwMode="auto">
              <a:xfrm>
                <a:off x="260" y="2549"/>
                <a:ext cx="810" cy="303"/>
                <a:chOff x="268" y="2501"/>
                <a:chExt cx="810" cy="303"/>
              </a:xfrm>
            </p:grpSpPr>
            <p:sp>
              <p:nvSpPr>
                <p:cNvPr id="73" name="Text Box 41"/>
                <p:cNvSpPr txBox="1">
                  <a:spLocks noChangeArrowheads="1"/>
                </p:cNvSpPr>
                <p:nvPr/>
              </p:nvSpPr>
              <p:spPr bwMode="auto">
                <a:xfrm>
                  <a:off x="340" y="2588"/>
                  <a:ext cx="738" cy="216"/>
                </a:xfrm>
                <a:prstGeom prst="rect">
                  <a:avLst/>
                </a:prstGeom>
                <a:noFill/>
                <a:ln w="6350" algn="ctr">
                  <a:noFill/>
                  <a:prstDash val="dash"/>
                  <a:miter lim="800000"/>
                  <a:headEnd/>
                  <a:tailEnd/>
                </a:ln>
              </p:spPr>
              <p:txBody>
                <a:bodyPr wrap="none" lIns="102870" tIns="40500" rIns="102870" bIns="40500">
                  <a:spAutoFit/>
                </a:bodyPr>
                <a:lstStyle/>
                <a:p>
                  <a:pPr algn="l" defTabSz="1028700">
                    <a:lnSpc>
                      <a:spcPct val="90000"/>
                    </a:lnSpc>
                    <a:buFontTx/>
                    <a:buNone/>
                  </a:pPr>
                  <a:r>
                    <a:rPr lang="ko-KR" altLang="en-US" sz="1900">
                      <a:solidFill>
                        <a:srgbClr val="336699"/>
                      </a:solidFill>
                      <a:latin typeface="HY견고딕" pitchFamily="18" charset="-127"/>
                      <a:ea typeface="HY견고딕" pitchFamily="18" charset="-127"/>
                    </a:rPr>
                    <a:t>입지여건</a:t>
                  </a:r>
                </a:p>
              </p:txBody>
            </p:sp>
            <p:pic>
              <p:nvPicPr>
                <p:cNvPr id="74" name="Picture 7" descr="도형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 l="34203" t="31746" r="56761" b="53493"/>
                <a:stretch>
                  <a:fillRect/>
                </a:stretch>
              </p:blipFill>
              <p:spPr bwMode="auto">
                <a:xfrm>
                  <a:off x="268" y="2501"/>
                  <a:ext cx="243" cy="24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sp>
            <p:nvSpPr>
              <p:cNvPr id="71" name="AutoShape 31"/>
              <p:cNvSpPr>
                <a:spLocks noChangeArrowheads="1"/>
              </p:cNvSpPr>
              <p:nvPr/>
            </p:nvSpPr>
            <p:spPr bwMode="auto">
              <a:xfrm>
                <a:off x="360" y="2898"/>
                <a:ext cx="3084" cy="1284"/>
              </a:xfrm>
              <a:prstGeom prst="roundRect">
                <a:avLst>
                  <a:gd name="adj" fmla="val 4972"/>
                </a:avLst>
              </a:prstGeom>
              <a:solidFill>
                <a:srgbClr val="FFFFFF"/>
              </a:solidFill>
              <a:ln w="28575">
                <a:solidFill>
                  <a:srgbClr val="43CAD1"/>
                </a:solidFill>
                <a:round/>
                <a:headEnd/>
                <a:tailEnd/>
              </a:ln>
            </p:spPr>
            <p:txBody>
              <a:bodyPr wrap="none" lIns="3600" tIns="3600" rIns="3600" bIns="3600" anchor="ctr"/>
              <a:lstStyle/>
              <a:p>
                <a:pPr algn="l">
                  <a:lnSpc>
                    <a:spcPct val="180000"/>
                  </a:lnSpc>
                  <a:buFont typeface="Wingdings" pitchFamily="2" charset="2"/>
                  <a:buChar char="v"/>
                </a:pPr>
                <a:endParaRPr lang="ko-KR" altLang="en-US" sz="1400">
                  <a:solidFill>
                    <a:srgbClr val="000066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pic>
            <p:nvPicPr>
              <p:cNvPr id="72" name="Picture 41" descr="point-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444" y="3036"/>
                <a:ext cx="111" cy="1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59" name="Group 130"/>
            <p:cNvGrpSpPr>
              <a:grpSpLocks/>
            </p:cNvGrpSpPr>
            <p:nvPr/>
          </p:nvGrpSpPr>
          <p:grpSpPr bwMode="auto">
            <a:xfrm>
              <a:off x="444" y="3314"/>
              <a:ext cx="2955" cy="220"/>
              <a:chOff x="378" y="1639"/>
              <a:chExt cx="2955" cy="220"/>
            </a:xfrm>
          </p:grpSpPr>
          <p:sp>
            <p:nvSpPr>
              <p:cNvPr id="68" name="Text Box 34"/>
              <p:cNvSpPr txBox="1">
                <a:spLocks noChangeArrowheads="1"/>
              </p:cNvSpPr>
              <p:nvPr/>
            </p:nvSpPr>
            <p:spPr bwMode="auto">
              <a:xfrm>
                <a:off x="485" y="1639"/>
                <a:ext cx="2848" cy="22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l">
                  <a:lnSpc>
                    <a:spcPct val="105000"/>
                  </a:lnSpc>
                </a:pPr>
                <a:r>
                  <a:rPr lang="ko-KR" altLang="en-US" sz="1600" smtClean="0"/>
                  <a:t>우수한 교육여건</a:t>
                </a:r>
                <a:r>
                  <a:rPr lang="en-US" altLang="ko-KR" sz="1400" smtClean="0">
                    <a:latin typeface="HY견고딕" pitchFamily="18" charset="-127"/>
                    <a:ea typeface="HY견고딕" pitchFamily="18" charset="-127"/>
                  </a:rPr>
                  <a:t> (</a:t>
                </a:r>
                <a:r>
                  <a:rPr lang="ko-KR" altLang="en-US" sz="1400" smtClean="0">
                    <a:latin typeface="HY견고딕" pitchFamily="18" charset="-127"/>
                    <a:ea typeface="HY견고딕" pitchFamily="18" charset="-127"/>
                  </a:rPr>
                  <a:t>초</a:t>
                </a:r>
                <a:r>
                  <a:rPr lang="ko-KR" altLang="en-US" sz="1400" smtClean="0">
                    <a:latin typeface="맑은 고딕"/>
                    <a:ea typeface="맑은 고딕"/>
                  </a:rPr>
                  <a:t>∙</a:t>
                </a:r>
                <a:r>
                  <a:rPr lang="ko-KR" altLang="en-US" sz="1400" smtClean="0">
                    <a:latin typeface="HY견고딕" pitchFamily="18" charset="-127"/>
                    <a:ea typeface="HY견고딕" pitchFamily="18" charset="-127"/>
                  </a:rPr>
                  <a:t>중</a:t>
                </a:r>
                <a:r>
                  <a:rPr lang="ko-KR" altLang="en-US" sz="1400" smtClean="0">
                    <a:latin typeface="맑은 고딕"/>
                    <a:ea typeface="맑은 고딕"/>
                  </a:rPr>
                  <a:t>∙</a:t>
                </a:r>
                <a:r>
                  <a:rPr lang="ko-KR" altLang="en-US" sz="1400" smtClean="0">
                    <a:latin typeface="HY견고딕" pitchFamily="18" charset="-127"/>
                    <a:ea typeface="HY견고딕" pitchFamily="18" charset="-127"/>
                  </a:rPr>
                  <a:t>고 신설 예정</a:t>
                </a:r>
                <a:r>
                  <a:rPr lang="en-US" altLang="ko-KR" sz="1400" smtClean="0">
                    <a:latin typeface="HY견고딕" pitchFamily="18" charset="-127"/>
                    <a:ea typeface="HY견고딕" pitchFamily="18" charset="-127"/>
                  </a:rPr>
                  <a:t>, </a:t>
                </a:r>
                <a:r>
                  <a:rPr lang="ko-KR" altLang="en-US" sz="1400" smtClean="0">
                    <a:latin typeface="HY견고딕" pitchFamily="18" charset="-127"/>
                    <a:ea typeface="HY견고딕" pitchFamily="18" charset="-127"/>
                  </a:rPr>
                  <a:t>경남대 인접</a:t>
                </a:r>
                <a:r>
                  <a:rPr lang="en-US" altLang="ko-KR" sz="1400" smtClean="0">
                    <a:latin typeface="HY견고딕" pitchFamily="18" charset="-127"/>
                    <a:ea typeface="HY견고딕" pitchFamily="18" charset="-127"/>
                  </a:rPr>
                  <a:t>)</a:t>
                </a:r>
                <a:endParaRPr lang="en-US" altLang="ko-KR"/>
              </a:p>
            </p:txBody>
          </p:sp>
          <p:pic>
            <p:nvPicPr>
              <p:cNvPr id="69" name="Picture 41" descr="point-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378" y="1672"/>
                <a:ext cx="111" cy="1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60" name="Group 133"/>
            <p:cNvGrpSpPr>
              <a:grpSpLocks/>
            </p:cNvGrpSpPr>
            <p:nvPr/>
          </p:nvGrpSpPr>
          <p:grpSpPr bwMode="auto">
            <a:xfrm>
              <a:off x="447" y="3541"/>
              <a:ext cx="2907" cy="202"/>
              <a:chOff x="385" y="1329"/>
              <a:chExt cx="2907" cy="202"/>
            </a:xfrm>
          </p:grpSpPr>
          <p:sp>
            <p:nvSpPr>
              <p:cNvPr id="66" name="Text Box 34"/>
              <p:cNvSpPr txBox="1">
                <a:spLocks noChangeArrowheads="1"/>
              </p:cNvSpPr>
              <p:nvPr/>
            </p:nvSpPr>
            <p:spPr bwMode="auto">
              <a:xfrm>
                <a:off x="444" y="1329"/>
                <a:ext cx="2848" cy="20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l">
                  <a:lnSpc>
                    <a:spcPct val="105000"/>
                  </a:lnSpc>
                  <a:buFontTx/>
                  <a:buNone/>
                </a:pPr>
                <a:r>
                  <a:rPr lang="ko-KR" altLang="en-US" sz="1600"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ko-KR" altLang="en-US" sz="1600" smtClean="0">
                    <a:latin typeface="HY견고딕" pitchFamily="18" charset="-127"/>
                    <a:ea typeface="HY견고딕" pitchFamily="18" charset="-127"/>
                  </a:rPr>
                  <a:t>주변지역 개발 탄력으로 밝은 미래가치</a:t>
                </a:r>
                <a:endParaRPr lang="ko-KR" altLang="en-US" sz="1600">
                  <a:latin typeface="HY견고딕" pitchFamily="18" charset="-127"/>
                  <a:ea typeface="HY견고딕" pitchFamily="18" charset="-127"/>
                </a:endParaRPr>
              </a:p>
            </p:txBody>
          </p:sp>
          <p:pic>
            <p:nvPicPr>
              <p:cNvPr id="67" name="Picture 41" descr="point-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385" y="1374"/>
                <a:ext cx="111" cy="1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61" name="Group 136"/>
            <p:cNvGrpSpPr>
              <a:grpSpLocks/>
            </p:cNvGrpSpPr>
            <p:nvPr/>
          </p:nvGrpSpPr>
          <p:grpSpPr bwMode="auto">
            <a:xfrm>
              <a:off x="451" y="3765"/>
              <a:ext cx="3039" cy="526"/>
              <a:chOff x="382" y="1331"/>
              <a:chExt cx="3039" cy="526"/>
            </a:xfrm>
          </p:grpSpPr>
          <p:sp>
            <p:nvSpPr>
              <p:cNvPr id="64" name="Text Box 34"/>
              <p:cNvSpPr txBox="1">
                <a:spLocks noChangeArrowheads="1"/>
              </p:cNvSpPr>
              <p:nvPr/>
            </p:nvSpPr>
            <p:spPr bwMode="auto">
              <a:xfrm>
                <a:off x="489" y="1331"/>
                <a:ext cx="2932" cy="526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vl="0" algn="l">
                  <a:lnSpc>
                    <a:spcPct val="105000"/>
                  </a:lnSpc>
                </a:pPr>
                <a:r>
                  <a:rPr lang="ko-KR" altLang="en-US" sz="1600" smtClean="0">
                    <a:latin typeface="HY견고딕" pitchFamily="18" charset="-127"/>
                    <a:ea typeface="HY견고딕" pitchFamily="18" charset="-127"/>
                  </a:rPr>
                  <a:t>쾌적한 생활환경 </a:t>
                </a:r>
                <a:r>
                  <a:rPr lang="en-US" altLang="ko-KR" sz="1400" smtClean="0">
                    <a:solidFill>
                      <a:srgbClr val="000000"/>
                    </a:solidFill>
                    <a:latin typeface="HY견고딕" pitchFamily="18" charset="-127"/>
                    <a:ea typeface="HY견고딕" pitchFamily="18" charset="-127"/>
                  </a:rPr>
                  <a:t>(</a:t>
                </a:r>
                <a:r>
                  <a:rPr lang="ko-KR" altLang="en-US" sz="1400" smtClean="0">
                    <a:solidFill>
                      <a:srgbClr val="000000"/>
                    </a:solidFill>
                    <a:latin typeface="HY견고딕" pitchFamily="18" charset="-127"/>
                    <a:ea typeface="HY견고딕" pitchFamily="18" charset="-127"/>
                  </a:rPr>
                  <a:t>지구중심을 흐르는 우산천</a:t>
                </a:r>
                <a:r>
                  <a:rPr lang="en-US" altLang="ko-KR" sz="1400" smtClean="0">
                    <a:solidFill>
                      <a:srgbClr val="000000"/>
                    </a:solidFill>
                    <a:latin typeface="HY견고딕" pitchFamily="18" charset="-127"/>
                    <a:ea typeface="HY견고딕" pitchFamily="18" charset="-127"/>
                  </a:rPr>
                  <a:t>, </a:t>
                </a:r>
                <a:r>
                  <a:rPr lang="ko-KR" altLang="en-US" sz="1400" smtClean="0">
                    <a:solidFill>
                      <a:srgbClr val="000000"/>
                    </a:solidFill>
                    <a:latin typeface="HY견고딕" pitchFamily="18" charset="-127"/>
                    <a:ea typeface="HY견고딕" pitchFamily="18" charset="-127"/>
                  </a:rPr>
                  <a:t>배후의</a:t>
                </a:r>
                <a:endParaRPr lang="en-US" altLang="ko-KR" sz="1400" smtClean="0">
                  <a:solidFill>
                    <a:srgbClr val="000000"/>
                  </a:solidFill>
                  <a:latin typeface="HY견고딕" pitchFamily="18" charset="-127"/>
                  <a:ea typeface="HY견고딕" pitchFamily="18" charset="-127"/>
                </a:endParaRPr>
              </a:p>
              <a:p>
                <a:pPr lvl="0" algn="l">
                  <a:lnSpc>
                    <a:spcPct val="105000"/>
                  </a:lnSpc>
                </a:pPr>
                <a:r>
                  <a:rPr lang="ko-KR" altLang="en-US" sz="1400" smtClean="0">
                    <a:solidFill>
                      <a:srgbClr val="000000"/>
                    </a:solidFill>
                    <a:latin typeface="HY견고딕" pitchFamily="18" charset="-127"/>
                    <a:ea typeface="HY견고딕" pitchFamily="18" charset="-127"/>
                  </a:rPr>
                  <a:t>산지가 조화를 이루는 쾌적한 주거환경</a:t>
                </a:r>
                <a:r>
                  <a:rPr lang="en-US" altLang="ko-KR" sz="1400" smtClean="0">
                    <a:solidFill>
                      <a:srgbClr val="000000"/>
                    </a:solidFill>
                    <a:latin typeface="HY견고딕" pitchFamily="18" charset="-127"/>
                    <a:ea typeface="HY견고딕" pitchFamily="18" charset="-127"/>
                  </a:rPr>
                  <a:t>)</a:t>
                </a:r>
                <a:endParaRPr lang="ko-KR" altLang="en-US" sz="1600" smtClean="0">
                  <a:solidFill>
                    <a:srgbClr val="000000"/>
                  </a:solidFill>
                  <a:latin typeface="HY견고딕" pitchFamily="18" charset="-127"/>
                  <a:ea typeface="HY견고딕" pitchFamily="18" charset="-127"/>
                </a:endParaRPr>
              </a:p>
              <a:p>
                <a:pPr algn="l">
                  <a:lnSpc>
                    <a:spcPct val="105000"/>
                  </a:lnSpc>
                </a:pPr>
                <a:endParaRPr lang="en-US" altLang="ko-KR" sz="1600">
                  <a:latin typeface="HY견고딕" pitchFamily="18" charset="-127"/>
                  <a:ea typeface="HY견고딕" pitchFamily="18" charset="-127"/>
                </a:endParaRPr>
              </a:p>
            </p:txBody>
          </p:sp>
          <p:pic>
            <p:nvPicPr>
              <p:cNvPr id="65" name="Picture 41" descr="point-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382" y="1385"/>
                <a:ext cx="111" cy="1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62" name="Text Box 32"/>
            <p:cNvSpPr txBox="1">
              <a:spLocks noChangeArrowheads="1"/>
            </p:cNvSpPr>
            <p:nvPr/>
          </p:nvSpPr>
          <p:spPr bwMode="auto">
            <a:xfrm>
              <a:off x="567" y="2971"/>
              <a:ext cx="2922" cy="36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l">
                <a:lnSpc>
                  <a:spcPct val="105000"/>
                </a:lnSpc>
              </a:pPr>
              <a:r>
                <a:rPr lang="ko-KR" altLang="en-US" sz="1600" smtClean="0">
                  <a:latin typeface="HY견고딕" pitchFamily="18" charset="-127"/>
                  <a:ea typeface="HY견고딕" pitchFamily="18" charset="-127"/>
                </a:rPr>
                <a:t>사통팔달 교통의 요충지</a:t>
              </a:r>
              <a:r>
                <a:rPr lang="en-US" altLang="ko-KR" sz="1400" smtClean="0">
                  <a:solidFill>
                    <a:srgbClr val="000000"/>
                  </a:solidFill>
                  <a:latin typeface="HY견고딕" pitchFamily="18" charset="-127"/>
                  <a:ea typeface="HY견고딕" pitchFamily="18" charset="-127"/>
                </a:rPr>
                <a:t> (</a:t>
              </a:r>
              <a:r>
                <a:rPr lang="ko-KR" altLang="en-US" sz="1400" smtClean="0">
                  <a:solidFill>
                    <a:srgbClr val="000000"/>
                  </a:solidFill>
                  <a:latin typeface="HY견고딕" pitchFamily="18" charset="-127"/>
                  <a:ea typeface="HY견고딕" pitchFamily="18" charset="-127"/>
                </a:rPr>
                <a:t>현동교차로 및 마창대교가 인근에 위치하고 있어 교통여건 양호</a:t>
              </a:r>
              <a:r>
                <a:rPr lang="en-US" altLang="ko-KR" sz="1400" smtClean="0">
                  <a:solidFill>
                    <a:srgbClr val="000000"/>
                  </a:solidFill>
                  <a:latin typeface="HY견고딕" pitchFamily="18" charset="-127"/>
                  <a:ea typeface="HY견고딕" pitchFamily="18" charset="-127"/>
                </a:rPr>
                <a:t>)</a:t>
              </a:r>
              <a:endParaRPr lang="ko-KR" altLang="en-US" sz="1600"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79" name="Group 14"/>
          <p:cNvGrpSpPr>
            <a:grpSpLocks/>
          </p:cNvGrpSpPr>
          <p:nvPr/>
        </p:nvGrpSpPr>
        <p:grpSpPr bwMode="auto">
          <a:xfrm>
            <a:off x="5220072" y="980728"/>
            <a:ext cx="1285875" cy="482600"/>
            <a:chOff x="205" y="612"/>
            <a:chExt cx="810" cy="304"/>
          </a:xfrm>
        </p:grpSpPr>
        <p:sp>
          <p:nvSpPr>
            <p:cNvPr id="80" name="Text Box 41"/>
            <p:cNvSpPr txBox="1">
              <a:spLocks noChangeArrowheads="1"/>
            </p:cNvSpPr>
            <p:nvPr/>
          </p:nvSpPr>
          <p:spPr bwMode="auto">
            <a:xfrm>
              <a:off x="277" y="699"/>
              <a:ext cx="738" cy="217"/>
            </a:xfrm>
            <a:prstGeom prst="rect">
              <a:avLst/>
            </a:prstGeom>
            <a:noFill/>
            <a:ln w="6350" algn="ctr">
              <a:noFill/>
              <a:prstDash val="dash"/>
              <a:miter lim="800000"/>
              <a:headEnd/>
              <a:tailEnd/>
            </a:ln>
          </p:spPr>
          <p:txBody>
            <a:bodyPr lIns="102870" tIns="40500" rIns="102870" bIns="40500">
              <a:spAutoFit/>
            </a:bodyPr>
            <a:lstStyle/>
            <a:p>
              <a:pPr algn="l" defTabSz="1028700">
                <a:lnSpc>
                  <a:spcPct val="90000"/>
                </a:lnSpc>
                <a:buFontTx/>
                <a:buNone/>
              </a:pPr>
              <a:r>
                <a:rPr lang="ko-KR" altLang="en-US" sz="190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위치도</a:t>
              </a:r>
            </a:p>
          </p:txBody>
        </p:sp>
        <p:pic>
          <p:nvPicPr>
            <p:cNvPr id="81" name="Picture 7" descr="도형"/>
            <p:cNvPicPr>
              <a:picLocks noChangeAspect="1" noChangeArrowheads="1"/>
            </p:cNvPicPr>
            <p:nvPr/>
          </p:nvPicPr>
          <p:blipFill>
            <a:blip r:embed="rId4" cstate="print"/>
            <a:srcRect l="34203" t="31746" r="56761" b="53493"/>
            <a:stretch>
              <a:fillRect/>
            </a:stretch>
          </p:blipFill>
          <p:spPr bwMode="auto">
            <a:xfrm>
              <a:off x="205" y="612"/>
              <a:ext cx="243" cy="2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2" name="Rectangle 150"/>
          <p:cNvSpPr>
            <a:spLocks noChangeArrowheads="1"/>
          </p:cNvSpPr>
          <p:nvPr/>
        </p:nvSpPr>
        <p:spPr bwMode="auto">
          <a:xfrm>
            <a:off x="0" y="43855"/>
            <a:ext cx="9144000" cy="504825"/>
          </a:xfrm>
          <a:prstGeom prst="rect">
            <a:avLst/>
          </a:prstGeom>
          <a:gradFill rotWithShape="1">
            <a:gsLst>
              <a:gs pos="0">
                <a:schemeClr val="tx2">
                  <a:lumMod val="75000"/>
                </a:schemeClr>
              </a:gs>
              <a:gs pos="73000">
                <a:schemeClr val="tx2">
                  <a:lumMod val="75000"/>
                  <a:alpha val="50000"/>
                </a:schemeClr>
              </a:gs>
              <a:gs pos="100000">
                <a:schemeClr val="tx2">
                  <a:lumMod val="75000"/>
                  <a:alpha val="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latin typeface="+mn-lt"/>
              <a:ea typeface="+mn-ea"/>
            </a:endParaRPr>
          </a:p>
        </p:txBody>
      </p:sp>
      <p:grpSp>
        <p:nvGrpSpPr>
          <p:cNvPr id="83" name="그룹 5"/>
          <p:cNvGrpSpPr>
            <a:grpSpLocks/>
          </p:cNvGrpSpPr>
          <p:nvPr/>
        </p:nvGrpSpPr>
        <p:grpSpPr bwMode="auto">
          <a:xfrm>
            <a:off x="314325" y="70843"/>
            <a:ext cx="4762500" cy="412870"/>
            <a:chOff x="167358" y="1028195"/>
            <a:chExt cx="4761832" cy="412990"/>
          </a:xfrm>
        </p:grpSpPr>
        <p:pic>
          <p:nvPicPr>
            <p:cNvPr id="84" name="Picture 144" descr="f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67358" y="1135288"/>
              <a:ext cx="118362" cy="203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5" name="Text Box 56"/>
            <p:cNvSpPr txBox="1">
              <a:spLocks noChangeArrowheads="1"/>
            </p:cNvSpPr>
            <p:nvPr/>
          </p:nvSpPr>
          <p:spPr bwMode="auto">
            <a:xfrm>
              <a:off x="285720" y="1028195"/>
              <a:ext cx="4643470" cy="412990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2000" smtClean="0">
                  <a:ln w="10160">
                    <a:solidFill>
                      <a:schemeClr val="accent1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32000" dir="5400000" algn="tl">
                      <a:srgbClr val="000000">
                        <a:alpha val="30000"/>
                      </a:srgbClr>
                    </a:outerShdw>
                  </a:effectLst>
                </a:rPr>
                <a:t>지구개요</a:t>
              </a:r>
              <a:endParaRPr kumimoji="0" lang="ko-KR" alt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</p:grpSp>
      <p:pic>
        <p:nvPicPr>
          <p:cNvPr id="7170" name="Picture 2" descr="C:\DOCUME~1\lh\LOCALS~1\Temp\Hnc\BinData\EMB000008c401f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64088" y="1556792"/>
            <a:ext cx="3600400" cy="4464496"/>
          </a:xfrm>
          <a:prstGeom prst="rect">
            <a:avLst/>
          </a:prstGeom>
          <a:noFill/>
        </p:spPr>
      </p:pic>
      <p:pic>
        <p:nvPicPr>
          <p:cNvPr id="63" name="Picture 4" descr="라인"/>
          <p:cNvPicPr>
            <a:picLocks noChangeAspect="1" noChangeArrowheads="1"/>
          </p:cNvPicPr>
          <p:nvPr/>
        </p:nvPicPr>
        <p:blipFill>
          <a:blip r:embed="rId8" cstate="print"/>
          <a:srcRect l="80711" t="77292"/>
          <a:stretch>
            <a:fillRect/>
          </a:stretch>
        </p:blipFill>
        <p:spPr bwMode="auto">
          <a:xfrm>
            <a:off x="7380288" y="5300663"/>
            <a:ext cx="1763712" cy="155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6" name="Picture 3" descr="로고"/>
          <p:cNvPicPr>
            <a:picLocks noChangeAspect="1" noChangeArrowheads="1"/>
          </p:cNvPicPr>
          <p:nvPr/>
        </p:nvPicPr>
        <p:blipFill>
          <a:blip r:embed="rId9" cstate="print"/>
          <a:srcRect l="89375" t="88843"/>
          <a:stretch>
            <a:fillRect/>
          </a:stretch>
        </p:blipFill>
        <p:spPr bwMode="auto">
          <a:xfrm>
            <a:off x="8172400" y="6120209"/>
            <a:ext cx="97155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마스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0713"/>
            <a:ext cx="9144000" cy="623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4" descr="라인"/>
          <p:cNvPicPr>
            <a:picLocks noChangeAspect="1" noChangeArrowheads="1"/>
          </p:cNvPicPr>
          <p:nvPr/>
        </p:nvPicPr>
        <p:blipFill>
          <a:blip r:embed="rId4" cstate="print"/>
          <a:srcRect l="80711" t="77292"/>
          <a:stretch>
            <a:fillRect/>
          </a:stretch>
        </p:blipFill>
        <p:spPr bwMode="auto">
          <a:xfrm>
            <a:off x="7380288" y="5301208"/>
            <a:ext cx="1763712" cy="155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50"/>
          <p:cNvSpPr>
            <a:spLocks noChangeArrowheads="1"/>
          </p:cNvSpPr>
          <p:nvPr/>
        </p:nvSpPr>
        <p:spPr bwMode="auto">
          <a:xfrm>
            <a:off x="0" y="44624"/>
            <a:ext cx="9144000" cy="504825"/>
          </a:xfrm>
          <a:prstGeom prst="rect">
            <a:avLst/>
          </a:prstGeom>
          <a:gradFill rotWithShape="1">
            <a:gsLst>
              <a:gs pos="0">
                <a:schemeClr val="tx2">
                  <a:lumMod val="75000"/>
                </a:schemeClr>
              </a:gs>
              <a:gs pos="73000">
                <a:schemeClr val="tx2">
                  <a:lumMod val="75000"/>
                  <a:alpha val="50000"/>
                </a:schemeClr>
              </a:gs>
              <a:gs pos="100000">
                <a:schemeClr val="tx2">
                  <a:lumMod val="75000"/>
                  <a:alpha val="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latin typeface="+mn-lt"/>
              <a:ea typeface="+mn-ea"/>
            </a:endParaRPr>
          </a:p>
        </p:txBody>
      </p:sp>
      <p:grpSp>
        <p:nvGrpSpPr>
          <p:cNvPr id="15" name="그룹 5"/>
          <p:cNvGrpSpPr>
            <a:grpSpLocks/>
          </p:cNvGrpSpPr>
          <p:nvPr/>
        </p:nvGrpSpPr>
        <p:grpSpPr bwMode="auto">
          <a:xfrm>
            <a:off x="314325" y="71612"/>
            <a:ext cx="4762500" cy="412870"/>
            <a:chOff x="167358" y="1028195"/>
            <a:chExt cx="4761832" cy="412990"/>
          </a:xfrm>
        </p:grpSpPr>
        <p:pic>
          <p:nvPicPr>
            <p:cNvPr id="16" name="Picture 144" descr="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67358" y="1135288"/>
              <a:ext cx="118362" cy="203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Text Box 56"/>
            <p:cNvSpPr txBox="1">
              <a:spLocks noChangeArrowheads="1"/>
            </p:cNvSpPr>
            <p:nvPr/>
          </p:nvSpPr>
          <p:spPr bwMode="auto">
            <a:xfrm>
              <a:off x="285720" y="1028195"/>
              <a:ext cx="4643470" cy="412990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2000" smtClean="0">
                  <a:ln w="10160">
                    <a:solidFill>
                      <a:schemeClr val="accent1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32000" dir="5400000" algn="tl">
                      <a:srgbClr val="000000">
                        <a:alpha val="30000"/>
                      </a:srgbClr>
                    </a:outerShdw>
                  </a:effectLst>
                </a:rPr>
                <a:t>공급대상 토지내역 및 납부방법</a:t>
              </a:r>
              <a:endParaRPr kumimoji="0" lang="ko-KR" alt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</p:grpSp>
      <p:pic>
        <p:nvPicPr>
          <p:cNvPr id="18" name="Picture 3" descr="로고"/>
          <p:cNvPicPr>
            <a:picLocks noChangeAspect="1" noChangeArrowheads="1"/>
          </p:cNvPicPr>
          <p:nvPr/>
        </p:nvPicPr>
        <p:blipFill>
          <a:blip r:embed="rId6" cstate="print"/>
          <a:srcRect l="89375" t="88843"/>
          <a:stretch>
            <a:fillRect/>
          </a:stretch>
        </p:blipFill>
        <p:spPr bwMode="auto">
          <a:xfrm>
            <a:off x="8172450" y="6120209"/>
            <a:ext cx="97155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3" name="Group 14"/>
          <p:cNvGrpSpPr>
            <a:grpSpLocks/>
          </p:cNvGrpSpPr>
          <p:nvPr/>
        </p:nvGrpSpPr>
        <p:grpSpPr bwMode="auto">
          <a:xfrm>
            <a:off x="179512" y="836712"/>
            <a:ext cx="1285875" cy="481012"/>
            <a:chOff x="205" y="612"/>
            <a:chExt cx="810" cy="303"/>
          </a:xfrm>
        </p:grpSpPr>
        <p:sp>
          <p:nvSpPr>
            <p:cNvPr id="34" name="Text Box 41"/>
            <p:cNvSpPr txBox="1">
              <a:spLocks noChangeArrowheads="1"/>
            </p:cNvSpPr>
            <p:nvPr/>
          </p:nvSpPr>
          <p:spPr bwMode="auto">
            <a:xfrm>
              <a:off x="277" y="699"/>
              <a:ext cx="738" cy="216"/>
            </a:xfrm>
            <a:prstGeom prst="rect">
              <a:avLst/>
            </a:prstGeom>
            <a:noFill/>
            <a:ln w="6350" algn="ctr">
              <a:noFill/>
              <a:prstDash val="dash"/>
              <a:miter lim="800000"/>
              <a:headEnd/>
              <a:tailEnd/>
            </a:ln>
          </p:spPr>
          <p:txBody>
            <a:bodyPr wrap="none" lIns="102870" tIns="40500" rIns="102870" bIns="40500">
              <a:spAutoFit/>
            </a:bodyPr>
            <a:lstStyle/>
            <a:p>
              <a:pPr algn="l" defTabSz="1028700">
                <a:lnSpc>
                  <a:spcPct val="90000"/>
                </a:lnSpc>
                <a:buFontTx/>
                <a:buNone/>
              </a:pPr>
              <a:r>
                <a:rPr lang="ko-KR" altLang="en-US" sz="1900">
                  <a:solidFill>
                    <a:srgbClr val="336699"/>
                  </a:solidFill>
                  <a:latin typeface="HY견고딕" pitchFamily="18" charset="-127"/>
                  <a:ea typeface="HY견고딕" pitchFamily="18" charset="-127"/>
                </a:rPr>
                <a:t>토지내역</a:t>
              </a:r>
            </a:p>
          </p:txBody>
        </p:sp>
        <p:pic>
          <p:nvPicPr>
            <p:cNvPr id="35" name="Picture 7" descr="도형"/>
            <p:cNvPicPr>
              <a:picLocks noChangeAspect="1" noChangeArrowheads="1"/>
            </p:cNvPicPr>
            <p:nvPr/>
          </p:nvPicPr>
          <p:blipFill>
            <a:blip r:embed="rId7" cstate="print"/>
            <a:srcRect l="34203" t="31746" r="56761" b="53493"/>
            <a:stretch>
              <a:fillRect/>
            </a:stretch>
          </p:blipFill>
          <p:spPr bwMode="auto">
            <a:xfrm>
              <a:off x="205" y="612"/>
              <a:ext cx="243" cy="2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6" name="Group 328"/>
          <p:cNvGrpSpPr>
            <a:grpSpLocks/>
          </p:cNvGrpSpPr>
          <p:nvPr/>
        </p:nvGrpSpPr>
        <p:grpSpPr bwMode="auto">
          <a:xfrm>
            <a:off x="251520" y="4150196"/>
            <a:ext cx="2705100" cy="481012"/>
            <a:chOff x="198" y="2830"/>
            <a:chExt cx="1704" cy="303"/>
          </a:xfrm>
        </p:grpSpPr>
        <p:sp>
          <p:nvSpPr>
            <p:cNvPr id="37" name="Text Box 41"/>
            <p:cNvSpPr txBox="1">
              <a:spLocks noChangeArrowheads="1"/>
            </p:cNvSpPr>
            <p:nvPr/>
          </p:nvSpPr>
          <p:spPr bwMode="auto">
            <a:xfrm>
              <a:off x="270" y="2917"/>
              <a:ext cx="1632" cy="216"/>
            </a:xfrm>
            <a:prstGeom prst="rect">
              <a:avLst/>
            </a:prstGeom>
            <a:noFill/>
            <a:ln w="6350" algn="ctr">
              <a:noFill/>
              <a:prstDash val="dash"/>
              <a:miter lim="800000"/>
              <a:headEnd/>
              <a:tailEnd/>
            </a:ln>
          </p:spPr>
          <p:txBody>
            <a:bodyPr wrap="none" lIns="102870" tIns="40500" rIns="102870" bIns="40500">
              <a:spAutoFit/>
            </a:bodyPr>
            <a:lstStyle/>
            <a:p>
              <a:pPr algn="l" defTabSz="1028700">
                <a:lnSpc>
                  <a:spcPct val="90000"/>
                </a:lnSpc>
                <a:buFontTx/>
                <a:buNone/>
              </a:pPr>
              <a:r>
                <a:rPr lang="ko-KR" altLang="en-US" sz="1900">
                  <a:solidFill>
                    <a:srgbClr val="336699"/>
                  </a:solidFill>
                  <a:latin typeface="HY견고딕" pitchFamily="18" charset="-127"/>
                  <a:ea typeface="HY견고딕" pitchFamily="18" charset="-127"/>
                </a:rPr>
                <a:t>대금납부</a:t>
              </a:r>
              <a:r>
                <a:rPr lang="en-US" altLang="ko-KR" sz="1900">
                  <a:solidFill>
                    <a:srgbClr val="336699"/>
                  </a:solidFill>
                  <a:latin typeface="HY견고딕" pitchFamily="18" charset="-127"/>
                  <a:ea typeface="HY견고딕" pitchFamily="18" charset="-127"/>
                </a:rPr>
                <a:t>(5</a:t>
              </a:r>
              <a:r>
                <a:rPr lang="ko-KR" altLang="en-US" sz="1900">
                  <a:solidFill>
                    <a:srgbClr val="336699"/>
                  </a:solidFill>
                  <a:latin typeface="HY견고딕" pitchFamily="18" charset="-127"/>
                  <a:ea typeface="HY견고딕" pitchFamily="18" charset="-127"/>
                </a:rPr>
                <a:t>년 무이자</a:t>
              </a:r>
              <a:r>
                <a:rPr lang="en-US" altLang="ko-KR" sz="1900">
                  <a:solidFill>
                    <a:srgbClr val="336699"/>
                  </a:solidFill>
                  <a:latin typeface="HY견고딕" pitchFamily="18" charset="-127"/>
                  <a:ea typeface="HY견고딕" pitchFamily="18" charset="-127"/>
                </a:rPr>
                <a:t>)</a:t>
              </a:r>
            </a:p>
          </p:txBody>
        </p:sp>
        <p:pic>
          <p:nvPicPr>
            <p:cNvPr id="38" name="Picture 7" descr="도형"/>
            <p:cNvPicPr>
              <a:picLocks noChangeAspect="1" noChangeArrowheads="1"/>
            </p:cNvPicPr>
            <p:nvPr/>
          </p:nvPicPr>
          <p:blipFill>
            <a:blip r:embed="rId7" cstate="print"/>
            <a:srcRect l="34203" t="31746" r="56761" b="53493"/>
            <a:stretch>
              <a:fillRect/>
            </a:stretch>
          </p:blipFill>
          <p:spPr bwMode="auto">
            <a:xfrm>
              <a:off x="198" y="2830"/>
              <a:ext cx="243" cy="2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9" name="Text Box 32"/>
          <p:cNvSpPr txBox="1">
            <a:spLocks noChangeArrowheads="1"/>
          </p:cNvSpPr>
          <p:nvPr/>
        </p:nvSpPr>
        <p:spPr bwMode="auto">
          <a:xfrm>
            <a:off x="755576" y="4869160"/>
            <a:ext cx="7970838" cy="320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105000"/>
              </a:lnSpc>
            </a:pPr>
            <a:r>
              <a:rPr lang="en-US" altLang="ko-KR" sz="1600">
                <a:latin typeface="HY견고딕" pitchFamily="18" charset="-127"/>
                <a:ea typeface="HY견고딕" pitchFamily="18" charset="-127"/>
              </a:rPr>
              <a:t>5</a:t>
            </a:r>
            <a:r>
              <a:rPr lang="ko-KR" altLang="en-US" sz="1600">
                <a:latin typeface="HY견고딕" pitchFamily="18" charset="-127"/>
                <a:ea typeface="HY견고딕" pitchFamily="18" charset="-127"/>
              </a:rPr>
              <a:t>년 분할은 계약체결시 보증금 </a:t>
            </a:r>
            <a:r>
              <a:rPr lang="en-US" altLang="ko-KR" sz="1600">
                <a:latin typeface="HY견고딕" pitchFamily="18" charset="-127"/>
                <a:ea typeface="HY견고딕" pitchFamily="18" charset="-127"/>
              </a:rPr>
              <a:t>10% </a:t>
            </a:r>
            <a:r>
              <a:rPr lang="ko-KR" altLang="en-US" sz="1600">
                <a:latin typeface="HY견고딕" pitchFamily="18" charset="-127"/>
                <a:ea typeface="HY견고딕" pitchFamily="18" charset="-127"/>
              </a:rPr>
              <a:t>납부</a:t>
            </a:r>
            <a:r>
              <a:rPr lang="en-US" altLang="ko-KR" sz="1600"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1600">
                <a:latin typeface="HY견고딕" pitchFamily="18" charset="-127"/>
                <a:ea typeface="HY견고딕" pitchFamily="18" charset="-127"/>
              </a:rPr>
              <a:t>중도금 및 잔금을 </a:t>
            </a:r>
            <a:r>
              <a:rPr lang="en-US" altLang="ko-KR" sz="1600">
                <a:latin typeface="HY견고딕" pitchFamily="18" charset="-127"/>
                <a:ea typeface="HY견고딕" pitchFamily="18" charset="-127"/>
              </a:rPr>
              <a:t>6</a:t>
            </a:r>
            <a:r>
              <a:rPr lang="ko-KR" altLang="en-US" sz="1600">
                <a:latin typeface="HY견고딕" pitchFamily="18" charset="-127"/>
                <a:ea typeface="HY견고딕" pitchFamily="18" charset="-127"/>
              </a:rPr>
              <a:t>개월 단위로 </a:t>
            </a:r>
            <a:r>
              <a:rPr lang="en-US" altLang="ko-KR" sz="1600">
                <a:latin typeface="HY견고딕" pitchFamily="18" charset="-127"/>
                <a:ea typeface="HY견고딕" pitchFamily="18" charset="-127"/>
              </a:rPr>
              <a:t>10</a:t>
            </a:r>
            <a:r>
              <a:rPr lang="ko-KR" altLang="en-US" sz="1600">
                <a:latin typeface="HY견고딕" pitchFamily="18" charset="-127"/>
                <a:ea typeface="HY견고딕" pitchFamily="18" charset="-127"/>
              </a:rPr>
              <a:t>회 분납</a:t>
            </a:r>
            <a:endParaRPr lang="en-US" altLang="ko-KR" sz="160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0" name="Text Box 34"/>
          <p:cNvSpPr txBox="1">
            <a:spLocks noChangeArrowheads="1"/>
          </p:cNvSpPr>
          <p:nvPr/>
        </p:nvSpPr>
        <p:spPr bwMode="auto">
          <a:xfrm>
            <a:off x="755576" y="5385296"/>
            <a:ext cx="7632700" cy="3508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105000"/>
              </a:lnSpc>
              <a:buFontTx/>
              <a:buNone/>
            </a:pPr>
            <a:r>
              <a:rPr lang="en-US" altLang="ko-KR" sz="1600">
                <a:latin typeface="HY견고딕" pitchFamily="18" charset="-127"/>
                <a:ea typeface="HY견고딕" pitchFamily="18" charset="-127"/>
              </a:rPr>
              <a:t>5</a:t>
            </a:r>
            <a:r>
              <a:rPr lang="ko-KR" altLang="en-US" sz="1600">
                <a:latin typeface="HY견고딕" pitchFamily="18" charset="-127"/>
                <a:ea typeface="HY견고딕" pitchFamily="18" charset="-127"/>
              </a:rPr>
              <a:t>년 무이자 공급토지를 계약과 동시에 일시불로 납부시</a:t>
            </a:r>
            <a:r>
              <a:rPr lang="en-US" altLang="ko-KR" sz="1600"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1600" smtClean="0">
                <a:latin typeface="HY견고딕" pitchFamily="18" charset="-127"/>
                <a:ea typeface="HY견고딕" pitchFamily="18" charset="-127"/>
              </a:rPr>
              <a:t>약 </a:t>
            </a:r>
            <a:r>
              <a:rPr lang="en-US" altLang="ko-KR" sz="1600" smtClean="0">
                <a:latin typeface="HY견고딕" pitchFamily="18" charset="-127"/>
                <a:ea typeface="HY견고딕" pitchFamily="18" charset="-127"/>
              </a:rPr>
              <a:t>14% </a:t>
            </a:r>
            <a:r>
              <a:rPr lang="ko-KR" altLang="en-US" sz="1600">
                <a:latin typeface="HY견고딕" pitchFamily="18" charset="-127"/>
                <a:ea typeface="HY견고딕" pitchFamily="18" charset="-127"/>
              </a:rPr>
              <a:t>할인효과 발생 </a:t>
            </a:r>
          </a:p>
        </p:txBody>
      </p:sp>
      <p:pic>
        <p:nvPicPr>
          <p:cNvPr id="41" name="Picture 41" descr="point-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9552" y="4929485"/>
            <a:ext cx="179388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" name="AutoShape 31"/>
          <p:cNvSpPr>
            <a:spLocks noChangeArrowheads="1"/>
          </p:cNvSpPr>
          <p:nvPr/>
        </p:nvSpPr>
        <p:spPr bwMode="auto">
          <a:xfrm>
            <a:off x="397570" y="4798342"/>
            <a:ext cx="8408863" cy="1006922"/>
          </a:xfrm>
          <a:prstGeom prst="roundRect">
            <a:avLst>
              <a:gd name="adj" fmla="val 4972"/>
            </a:avLst>
          </a:prstGeom>
          <a:noFill/>
          <a:ln w="28575">
            <a:solidFill>
              <a:srgbClr val="43CAD1"/>
            </a:solidFill>
            <a:round/>
            <a:headEnd/>
            <a:tailEnd/>
          </a:ln>
        </p:spPr>
        <p:txBody>
          <a:bodyPr wrap="none" lIns="3600" tIns="3600" rIns="3600" bIns="3600"/>
          <a:lstStyle/>
          <a:p>
            <a:pPr marL="0" marR="0" lvl="0" indent="0" algn="l" defTabSz="914400" eaLnBrk="1" fontAlgn="auto" latinLnBrk="0" hangingPunct="1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43" name="표 42"/>
          <p:cNvGraphicFramePr>
            <a:graphicFrameLocks noGrp="1"/>
          </p:cNvGraphicFramePr>
          <p:nvPr/>
        </p:nvGraphicFramePr>
        <p:xfrm>
          <a:off x="483619" y="1389734"/>
          <a:ext cx="8336853" cy="2471314"/>
        </p:xfrm>
        <a:graphic>
          <a:graphicData uri="http://schemas.openxmlformats.org/drawingml/2006/table">
            <a:tbl>
              <a:tblPr/>
              <a:tblGrid>
                <a:gridCol w="487981"/>
                <a:gridCol w="648072"/>
                <a:gridCol w="504056"/>
                <a:gridCol w="806967"/>
                <a:gridCol w="705201"/>
                <a:gridCol w="648072"/>
                <a:gridCol w="576064"/>
                <a:gridCol w="576064"/>
                <a:gridCol w="576064"/>
                <a:gridCol w="1008112"/>
                <a:gridCol w="936104"/>
                <a:gridCol w="864096"/>
              </a:tblGrid>
              <a:tr h="571455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i="0" spc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</a:t>
                      </a:r>
                    </a:p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i="0" spc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지구</a:t>
                      </a:r>
                    </a:p>
                  </a:txBody>
                  <a:tcPr marL="17780" marR="17780" marT="17780" marB="17780" anchor="ctr">
                    <a:lnL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i="0" spc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지번</a:t>
                      </a:r>
                    </a:p>
                  </a:txBody>
                  <a:tcPr marL="17780" marR="17780" marT="17780" marB="17780" anchor="ctr">
                    <a:lnL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i="0" spc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유형</a:t>
                      </a:r>
                    </a:p>
                  </a:txBody>
                  <a:tcPr marL="17780" marR="17780" marT="17780" marB="17780" anchor="ctr">
                    <a:lnL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i="0" spc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평형</a:t>
                      </a:r>
                    </a:p>
                  </a:txBody>
                  <a:tcPr marL="17780" marR="17780" marT="17780" marB="17780" anchor="ctr">
                    <a:lnL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i="0" spc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면적</a:t>
                      </a:r>
                      <a:endParaRPr lang="en-US" altLang="ko-KR" sz="1100" b="0" i="0" spc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0" i="0" spc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100" b="0" i="0" spc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㎡</a:t>
                      </a:r>
                      <a:r>
                        <a:rPr lang="en-US" altLang="ko-KR" sz="1100" b="0" i="0" spc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100" b="0" i="0" spc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0" marR="17780" marT="17780" marB="17780" anchor="ctr">
                    <a:lnL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i="0" spc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세대수</a:t>
                      </a:r>
                    </a:p>
                  </a:txBody>
                  <a:tcPr marL="17780" marR="17780" marT="17780" marB="17780" anchor="ctr">
                    <a:lnL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i="0" spc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건폐율</a:t>
                      </a:r>
                      <a:endParaRPr lang="en-US" altLang="ko-KR" sz="1100" b="0" i="0" spc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0" i="0" spc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(%)</a:t>
                      </a:r>
                      <a:endParaRPr lang="ko-KR" altLang="en-US" sz="1100" b="0" i="0" spc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0" marR="17780" marT="17780" marB="17780" anchor="ctr">
                    <a:lnL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i="0" spc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용적률</a:t>
                      </a:r>
                      <a:endParaRPr lang="en-US" altLang="ko-KR" sz="1100" b="0" i="0" spc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0" i="0" spc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(%)</a:t>
                      </a:r>
                      <a:endParaRPr lang="ko-KR" altLang="en-US" sz="1100" b="0" i="0" spc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0" marR="17780" marT="17780" marB="17780" anchor="ctr">
                    <a:lnL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i="0" spc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최고</a:t>
                      </a:r>
                    </a:p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i="0" spc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층수</a:t>
                      </a:r>
                    </a:p>
                  </a:txBody>
                  <a:tcPr marL="17780" marR="17780" marT="17780" marB="17780" anchor="ctr">
                    <a:lnL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i="0" spc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공급가격</a:t>
                      </a:r>
                    </a:p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0" i="0" spc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100" b="0" i="0" spc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천원</a:t>
                      </a:r>
                      <a:r>
                        <a:rPr lang="en-US" altLang="ko-KR" sz="1100" b="0" i="0" spc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100" b="0" i="0" spc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0" marR="17780" marT="17780" marB="17780" anchor="ctr">
                    <a:lnL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i="0" spc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토지사용</a:t>
                      </a:r>
                    </a:p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i="0" spc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가능시기</a:t>
                      </a:r>
                    </a:p>
                  </a:txBody>
                  <a:tcPr marL="17780" marR="17780" marT="17780" marB="17780" anchor="ctr">
                    <a:lnL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i="0" spc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대금납부</a:t>
                      </a:r>
                    </a:p>
                  </a:txBody>
                  <a:tcPr marL="17780" marR="17780" marT="17780" marB="17780" anchor="ctr">
                    <a:lnL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</a:tr>
              <a:tr h="571455">
                <a:tc rowSpan="4"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i="0" spc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창원</a:t>
                      </a:r>
                      <a:endParaRPr lang="en-US" altLang="ko-KR" sz="1100" b="0" i="0" spc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i="0" spc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현동</a:t>
                      </a:r>
                      <a:endParaRPr lang="ko-KR" altLang="en-US" sz="1100" b="0" i="0" spc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0" marR="17780" marT="17780" marB="17780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spc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606</a:t>
                      </a:r>
                      <a:endParaRPr lang="en-US" sz="1100" b="0" i="0" spc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spc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(B-2BL)</a:t>
                      </a:r>
                      <a:endParaRPr lang="en-US" sz="1100" b="0" i="0" spc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0" marR="17780" marT="17780" marB="17780" anchor="ctr">
                    <a:lnL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i="0" spc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분양</a:t>
                      </a:r>
                    </a:p>
                  </a:txBody>
                  <a:tcPr marL="17780" marR="17780" marT="17780" marB="17780" anchor="ctr">
                    <a:lnL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altLang="ko-KR" sz="1100" b="0" i="0" spc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60~85㎡</a:t>
                      </a:r>
                    </a:p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ko-KR" altLang="en-US" sz="1100" b="0" i="0" spc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이하</a:t>
                      </a:r>
                      <a:endParaRPr lang="ko-KR" altLang="en-US" sz="1100" b="0" i="0" spc="0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0" marR="17780" marT="17780" marB="17780" anchor="ctr">
                    <a:lnL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i="0" spc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26,301 </a:t>
                      </a:r>
                      <a:endParaRPr lang="ko-KR" altLang="en-US" sz="1100" b="0" i="0" spc="0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0" marR="17780" marT="17780" marB="17780" anchor="ctr">
                    <a:lnL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i="0" spc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394 </a:t>
                      </a:r>
                      <a:endParaRPr lang="ko-KR" altLang="en-US" sz="1100" b="0" i="0" spc="0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0" marR="17780" marT="17780" marB="17780" anchor="ctr">
                    <a:lnL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0" i="0" spc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30 </a:t>
                      </a:r>
                      <a:endParaRPr lang="ko-KR" altLang="en-US" sz="1100" b="0" i="0" spc="0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0" marR="17780" marT="17780" marB="17780" anchor="ctr">
                    <a:lnL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0" i="0" spc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165</a:t>
                      </a:r>
                      <a:endParaRPr lang="ko-KR" altLang="en-US" sz="1100" b="0" i="0" spc="0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0" marR="17780" marT="17780" marB="17780" anchor="ctr">
                    <a:lnL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0" i="0" spc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18 </a:t>
                      </a:r>
                      <a:endParaRPr lang="ko-KR" altLang="en-US" sz="1100" b="0" i="0" spc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0" marR="17780" marT="17780" marB="17780" anchor="ctr">
                    <a:lnL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i="0" spc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18,705,460 </a:t>
                      </a:r>
                      <a:endParaRPr lang="ko-KR" altLang="en-US" sz="1100" b="1" i="0" spc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0" marR="17780" marT="17780" marB="17780" anchor="ctr">
                    <a:lnL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i="0" spc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완납 후</a:t>
                      </a:r>
                      <a:endParaRPr lang="en-US" altLang="ko-KR" sz="1100" b="0" i="0" spc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i="0" spc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사용 가능</a:t>
                      </a:r>
                      <a:endParaRPr lang="ko-KR" altLang="en-US" sz="1100" b="0" i="0" spc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0" marR="17780" marT="17780" marB="17780" anchor="ctr">
                    <a:lnL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4"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0" i="0" spc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5</a:t>
                      </a:r>
                      <a:r>
                        <a:rPr lang="ko-KR" altLang="en-US" sz="1100" b="0" i="0" spc="0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년무이자</a:t>
                      </a:r>
                      <a:endParaRPr lang="ko-KR" altLang="en-US" sz="1100" b="0" i="0" spc="0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i="0" spc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(10</a:t>
                      </a:r>
                      <a:r>
                        <a:rPr lang="ko-KR" altLang="en-US" sz="1000" b="0" i="0" spc="0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회분할</a:t>
                      </a:r>
                      <a:r>
                        <a:rPr lang="en-US" altLang="ko-KR" sz="1000" b="0" i="0" spc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100" b="0" i="0" spc="0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0" marR="17780" marT="17780" marB="17780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0151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spc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700</a:t>
                      </a:r>
                      <a:endParaRPr lang="en-US" sz="1100" b="0" i="0" spc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spc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(S-2BL)</a:t>
                      </a:r>
                      <a:endParaRPr lang="en-US" sz="1100" b="0" i="0" spc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0" marR="17780" marT="17780" marB="17780" anchor="ctr">
                    <a:lnL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0" i="0" spc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분양</a:t>
                      </a:r>
                      <a:endParaRPr lang="ko-KR" altLang="en-US" sz="1100" b="0" i="0" spc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0" marR="17780" marT="17780" marB="17780" anchor="ctr">
                    <a:lnL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i="0" spc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소 </a:t>
                      </a:r>
                      <a:r>
                        <a:rPr lang="ko-KR" altLang="en-US" sz="1100" b="1" i="0" spc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계</a:t>
                      </a:r>
                      <a:endParaRPr lang="ko-KR" altLang="en-US" sz="1100" b="1" i="0" spc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0" marR="17780" marT="17780" marB="17780" anchor="ctr">
                    <a:lnL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i="0" spc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90,815 </a:t>
                      </a:r>
                      <a:endParaRPr lang="ko-KR" altLang="en-US" sz="1100" b="0" i="0" spc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0" marR="17780" marT="17780" marB="17780" anchor="ctr">
                    <a:lnL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i="0" spc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1,213 </a:t>
                      </a:r>
                      <a:endParaRPr lang="ko-KR" altLang="en-US" sz="1100" b="0" i="0" spc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0" marR="17780" marT="17780" marB="17780" anchor="ctr">
                    <a:lnL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0" i="0" spc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30 </a:t>
                      </a:r>
                      <a:endParaRPr lang="ko-KR" altLang="en-US" sz="1100" b="0" i="0" spc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0" marR="17780" marT="17780" marB="17780" anchor="ctr">
                    <a:lnL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0" i="0" spc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165</a:t>
                      </a:r>
                      <a:endParaRPr lang="ko-KR" altLang="en-US" sz="1100" b="0" i="0" spc="0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0" marR="17780" marT="17780" marB="17780" anchor="ctr">
                    <a:lnL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0" i="0" spc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18</a:t>
                      </a:r>
                      <a:endParaRPr lang="ko-KR" altLang="en-US" sz="1100" b="0" i="0" spc="0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0" marR="17780" marT="17780" marB="17780" anchor="ctr">
                    <a:lnL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i="0" spc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73,501,540 </a:t>
                      </a:r>
                      <a:endParaRPr lang="ko-KR" altLang="en-US" sz="1100" b="1" i="0" spc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0" marR="17780" marT="17780" marB="17780" anchor="ctr">
                    <a:lnL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i="0" spc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완납 후</a:t>
                      </a:r>
                      <a:endParaRPr lang="en-US" altLang="ko-KR" sz="1100" b="0" i="0" spc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i="0" spc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사용 가능</a:t>
                      </a:r>
                      <a:endParaRPr lang="ko-KR" altLang="en-US" sz="1100" b="0" i="0" spc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0" marR="17780" marT="17780" marB="17780" anchor="ctr">
                    <a:lnL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9483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0" i="0" spc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0" marR="17780" marT="17780" marB="17780" anchor="ctr">
                    <a:lnL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0" i="0" spc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60~85</a:t>
                      </a:r>
                      <a:r>
                        <a:rPr lang="ko-KR" altLang="en-US" sz="1100" b="0" i="0" spc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㎡</a:t>
                      </a:r>
                      <a:endParaRPr lang="en-US" altLang="ko-KR" sz="1100" b="0" i="0" spc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i="0" spc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이하</a:t>
                      </a:r>
                      <a:endParaRPr lang="ko-KR" altLang="en-US" sz="1100" b="0" i="0" spc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0" marR="17780" marT="17780" marB="17780" anchor="ctr">
                    <a:lnL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0" i="0" spc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45,407 </a:t>
                      </a:r>
                      <a:endParaRPr lang="ko-KR" altLang="en-US" sz="1100" b="0" i="0" spc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0" marR="17780" marT="17780" marB="17780" anchor="ctr">
                    <a:lnL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0" i="0" spc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681</a:t>
                      </a:r>
                      <a:endParaRPr lang="ko-KR" altLang="en-US" sz="1100" b="0" i="0" spc="0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0" marR="17780" marT="17780" marB="17780" anchor="ctr">
                    <a:lnL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3204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b="0" i="0" spc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0" marR="17780" marT="17780" marB="17780" anchor="ctr">
                    <a:lnL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0" i="0" spc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85</a:t>
                      </a:r>
                      <a:r>
                        <a:rPr lang="ko-KR" altLang="en-US" sz="1100" b="0" i="0" spc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㎡초과</a:t>
                      </a:r>
                    </a:p>
                  </a:txBody>
                  <a:tcPr marL="17780" marR="17780" marT="17780" marB="17780" anchor="ctr">
                    <a:lnL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0" i="0" spc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45,408 </a:t>
                      </a:r>
                      <a:endParaRPr lang="ko-KR" altLang="en-US" sz="1100" b="0" i="0" spc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0" marR="17780" marT="17780" marB="17780" anchor="ctr">
                    <a:lnL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0" i="0" spc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532</a:t>
                      </a:r>
                      <a:endParaRPr lang="ko-KR" altLang="en-US" sz="1100" b="0" i="0" spc="0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7780" marR="17780" marT="17780" marB="17780" anchor="ctr">
                    <a:lnL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8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4" name="Picture 41" descr="point-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9552" y="5457304"/>
            <a:ext cx="179388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14"/>
          <p:cNvGrpSpPr>
            <a:grpSpLocks/>
          </p:cNvGrpSpPr>
          <p:nvPr/>
        </p:nvGrpSpPr>
        <p:grpSpPr bwMode="auto">
          <a:xfrm>
            <a:off x="107504" y="44624"/>
            <a:ext cx="2271712" cy="482600"/>
            <a:chOff x="205" y="612"/>
            <a:chExt cx="1431" cy="304"/>
          </a:xfrm>
        </p:grpSpPr>
        <p:sp>
          <p:nvSpPr>
            <p:cNvPr id="88" name="Text Box 41"/>
            <p:cNvSpPr txBox="1">
              <a:spLocks noChangeArrowheads="1"/>
            </p:cNvSpPr>
            <p:nvPr/>
          </p:nvSpPr>
          <p:spPr bwMode="auto">
            <a:xfrm>
              <a:off x="277" y="699"/>
              <a:ext cx="1359" cy="217"/>
            </a:xfrm>
            <a:prstGeom prst="rect">
              <a:avLst/>
            </a:prstGeom>
            <a:noFill/>
            <a:ln w="6350" algn="ctr">
              <a:noFill/>
              <a:prstDash val="dash"/>
              <a:miter lim="800000"/>
              <a:headEnd/>
              <a:tailEnd/>
            </a:ln>
          </p:spPr>
          <p:txBody>
            <a:bodyPr wrap="none" lIns="102870" tIns="40500" rIns="102870" bIns="40500">
              <a:spAutoFit/>
            </a:bodyPr>
            <a:lstStyle/>
            <a:p>
              <a:pPr algn="l" defTabSz="1028700">
                <a:lnSpc>
                  <a:spcPct val="90000"/>
                </a:lnSpc>
                <a:buFontTx/>
                <a:buNone/>
              </a:pPr>
              <a:r>
                <a:rPr lang="ko-KR" altLang="en-US" sz="190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토지이용계획도면</a:t>
              </a:r>
            </a:p>
          </p:txBody>
        </p:sp>
        <p:pic>
          <p:nvPicPr>
            <p:cNvPr id="89" name="Picture 7" descr="도형"/>
            <p:cNvPicPr>
              <a:picLocks noChangeAspect="1" noChangeArrowheads="1"/>
            </p:cNvPicPr>
            <p:nvPr/>
          </p:nvPicPr>
          <p:blipFill>
            <a:blip r:embed="rId2" cstate="print"/>
            <a:srcRect l="34203" t="31746" r="56761" b="53493"/>
            <a:stretch>
              <a:fillRect/>
            </a:stretch>
          </p:blipFill>
          <p:spPr bwMode="auto">
            <a:xfrm>
              <a:off x="205" y="612"/>
              <a:ext cx="243" cy="2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0" name="타원 8"/>
          <p:cNvSpPr>
            <a:spLocks noChangeArrowheads="1"/>
          </p:cNvSpPr>
          <p:nvPr/>
        </p:nvSpPr>
        <p:spPr bwMode="auto">
          <a:xfrm>
            <a:off x="-36512" y="4530701"/>
            <a:ext cx="1728787" cy="1512887"/>
          </a:xfrm>
          <a:prstGeom prst="ellipse">
            <a:avLst/>
          </a:prstGeom>
          <a:noFill/>
          <a:ln w="28575" algn="ctr">
            <a:noFill/>
            <a:round/>
            <a:headEnd/>
            <a:tailEnd/>
          </a:ln>
        </p:spPr>
        <p:txBody>
          <a:bodyPr wrap="none" lIns="54000" tIns="0" rIns="54000" bIns="46800"/>
          <a:lstStyle/>
          <a:p>
            <a:pPr marL="342900" marR="0" lvl="0" indent="-34290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1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2" name="타원 9"/>
          <p:cNvSpPr>
            <a:spLocks noChangeArrowheads="1"/>
          </p:cNvSpPr>
          <p:nvPr/>
        </p:nvSpPr>
        <p:spPr bwMode="auto">
          <a:xfrm>
            <a:off x="363538" y="5251426"/>
            <a:ext cx="968375" cy="503237"/>
          </a:xfrm>
          <a:prstGeom prst="ellipse">
            <a:avLst/>
          </a:prstGeom>
          <a:noFill/>
          <a:ln w="28575" algn="ctr">
            <a:noFill/>
            <a:round/>
            <a:headEnd/>
            <a:tailEnd/>
          </a:ln>
        </p:spPr>
        <p:txBody>
          <a:bodyPr wrap="none" lIns="54000" tIns="0" rIns="54000" bIns="46800"/>
          <a:lstStyle/>
          <a:p>
            <a:pPr marL="342900" marR="0" lvl="0" indent="-34290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1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6" name="직사각형 11"/>
          <p:cNvSpPr>
            <a:spLocks noChangeArrowheads="1"/>
          </p:cNvSpPr>
          <p:nvPr/>
        </p:nvSpPr>
        <p:spPr bwMode="auto">
          <a:xfrm>
            <a:off x="-36512" y="1290613"/>
            <a:ext cx="9721850" cy="5472113"/>
          </a:xfrm>
          <a:prstGeom prst="rect">
            <a:avLst/>
          </a:prstGeom>
          <a:noFill/>
          <a:ln w="28575" algn="ctr">
            <a:noFill/>
            <a:round/>
            <a:headEnd/>
            <a:tailEnd/>
          </a:ln>
        </p:spPr>
        <p:txBody>
          <a:bodyPr wrap="none" lIns="54000" tIns="0" rIns="54000" bIns="46800"/>
          <a:lstStyle/>
          <a:p>
            <a:pPr marL="342900" marR="0" lvl="0" indent="-34290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1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0" name="모서리가 둥근 직사각형 14"/>
          <p:cNvSpPr>
            <a:spLocks noChangeArrowheads="1"/>
          </p:cNvSpPr>
          <p:nvPr/>
        </p:nvSpPr>
        <p:spPr bwMode="auto">
          <a:xfrm>
            <a:off x="971550" y="1866876"/>
            <a:ext cx="1081088" cy="1079500"/>
          </a:xfrm>
          <a:prstGeom prst="roundRect">
            <a:avLst>
              <a:gd name="adj" fmla="val 16667"/>
            </a:avLst>
          </a:prstGeom>
          <a:noFill/>
          <a:ln w="28575" algn="ctr">
            <a:noFill/>
            <a:round/>
            <a:headEnd/>
            <a:tailEnd/>
          </a:ln>
        </p:spPr>
        <p:txBody>
          <a:bodyPr wrap="none" lIns="54000" tIns="0" rIns="54000" bIns="46800"/>
          <a:lstStyle/>
          <a:p>
            <a:pPr marL="342900" marR="0" lvl="0" indent="-34290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1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0" name="타원 15"/>
          <p:cNvSpPr>
            <a:spLocks noChangeArrowheads="1"/>
          </p:cNvSpPr>
          <p:nvPr/>
        </p:nvSpPr>
        <p:spPr bwMode="auto">
          <a:xfrm>
            <a:off x="635000" y="5395888"/>
            <a:ext cx="696913" cy="647700"/>
          </a:xfrm>
          <a:prstGeom prst="ellipse">
            <a:avLst/>
          </a:prstGeom>
          <a:noFill/>
          <a:ln w="28575" algn="ctr">
            <a:noFill/>
            <a:round/>
            <a:headEnd/>
            <a:tailEnd/>
          </a:ln>
        </p:spPr>
        <p:txBody>
          <a:bodyPr wrap="none" lIns="54000" tIns="0" rIns="54000" bIns="46800"/>
          <a:lstStyle/>
          <a:p>
            <a:pPr marL="342900" marR="0" lvl="0" indent="-34290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1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14" name="Picture 3" descr="로고"/>
          <p:cNvPicPr>
            <a:picLocks noChangeAspect="1" noChangeArrowheads="1"/>
          </p:cNvPicPr>
          <p:nvPr/>
        </p:nvPicPr>
        <p:blipFill>
          <a:blip r:embed="rId3" cstate="print"/>
          <a:srcRect l="89375" t="88843"/>
          <a:stretch>
            <a:fillRect/>
          </a:stretch>
        </p:blipFill>
        <p:spPr bwMode="auto">
          <a:xfrm>
            <a:off x="8172450" y="6120209"/>
            <a:ext cx="97155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20688"/>
            <a:ext cx="4716016" cy="623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620689"/>
            <a:ext cx="4428999" cy="6237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" name="Picture 4" descr="라인"/>
          <p:cNvPicPr>
            <a:picLocks noChangeAspect="1" noChangeArrowheads="1"/>
          </p:cNvPicPr>
          <p:nvPr/>
        </p:nvPicPr>
        <p:blipFill>
          <a:blip r:embed="rId6" cstate="print"/>
          <a:srcRect l="80711" t="77292"/>
          <a:stretch>
            <a:fillRect/>
          </a:stretch>
        </p:blipFill>
        <p:spPr bwMode="auto">
          <a:xfrm>
            <a:off x="7380288" y="5301208"/>
            <a:ext cx="1763712" cy="155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3" descr="로고"/>
          <p:cNvPicPr>
            <a:picLocks noChangeAspect="1" noChangeArrowheads="1"/>
          </p:cNvPicPr>
          <p:nvPr/>
        </p:nvPicPr>
        <p:blipFill>
          <a:blip r:embed="rId3" cstate="print"/>
          <a:srcRect l="89375" t="88843"/>
          <a:stretch>
            <a:fillRect/>
          </a:stretch>
        </p:blipFill>
        <p:spPr bwMode="auto">
          <a:xfrm>
            <a:off x="8208962" y="6093296"/>
            <a:ext cx="97155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5" name="Picture 4" descr="라인"/>
          <p:cNvPicPr>
            <a:picLocks noChangeAspect="1" noChangeArrowheads="1"/>
          </p:cNvPicPr>
          <p:nvPr/>
        </p:nvPicPr>
        <p:blipFill>
          <a:blip r:embed="rId2" cstate="print"/>
          <a:srcRect l="80711" t="77292"/>
          <a:stretch>
            <a:fillRect/>
          </a:stretch>
        </p:blipFill>
        <p:spPr bwMode="auto">
          <a:xfrm>
            <a:off x="7380288" y="5300663"/>
            <a:ext cx="1763712" cy="155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 descr="마스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0713"/>
            <a:ext cx="9144000" cy="623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150"/>
          <p:cNvSpPr>
            <a:spLocks noChangeArrowheads="1"/>
          </p:cNvSpPr>
          <p:nvPr/>
        </p:nvSpPr>
        <p:spPr bwMode="auto">
          <a:xfrm>
            <a:off x="0" y="44624"/>
            <a:ext cx="9144000" cy="504825"/>
          </a:xfrm>
          <a:prstGeom prst="rect">
            <a:avLst/>
          </a:prstGeom>
          <a:gradFill rotWithShape="1">
            <a:gsLst>
              <a:gs pos="0">
                <a:schemeClr val="tx2">
                  <a:lumMod val="75000"/>
                </a:schemeClr>
              </a:gs>
              <a:gs pos="73000">
                <a:schemeClr val="tx2">
                  <a:lumMod val="75000"/>
                  <a:alpha val="50000"/>
                </a:schemeClr>
              </a:gs>
              <a:gs pos="100000">
                <a:schemeClr val="tx2">
                  <a:lumMod val="75000"/>
                  <a:alpha val="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latin typeface="+mn-lt"/>
              <a:ea typeface="+mn-ea"/>
            </a:endParaRPr>
          </a:p>
        </p:txBody>
      </p:sp>
      <p:grpSp>
        <p:nvGrpSpPr>
          <p:cNvPr id="18" name="그룹 5"/>
          <p:cNvGrpSpPr>
            <a:grpSpLocks/>
          </p:cNvGrpSpPr>
          <p:nvPr/>
        </p:nvGrpSpPr>
        <p:grpSpPr bwMode="auto">
          <a:xfrm>
            <a:off x="314325" y="71612"/>
            <a:ext cx="4762500" cy="412870"/>
            <a:chOff x="167358" y="1028195"/>
            <a:chExt cx="4761832" cy="412990"/>
          </a:xfrm>
        </p:grpSpPr>
        <p:pic>
          <p:nvPicPr>
            <p:cNvPr id="19" name="Picture 144" descr="f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7358" y="1135288"/>
              <a:ext cx="118362" cy="203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Text Box 56"/>
            <p:cNvSpPr txBox="1">
              <a:spLocks noChangeArrowheads="1"/>
            </p:cNvSpPr>
            <p:nvPr/>
          </p:nvSpPr>
          <p:spPr bwMode="auto">
            <a:xfrm>
              <a:off x="285720" y="1028195"/>
              <a:ext cx="4643470" cy="412990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2000" smtClean="0">
                  <a:ln w="10160">
                    <a:solidFill>
                      <a:schemeClr val="accent1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32000" dir="5400000" algn="tl">
                      <a:srgbClr val="000000">
                        <a:alpha val="30000"/>
                      </a:srgbClr>
                    </a:outerShdw>
                  </a:effectLst>
                </a:rPr>
                <a:t>투자여건</a:t>
              </a:r>
              <a:endParaRPr kumimoji="0" lang="ko-KR" alt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</p:grpSp>
      <p:grpSp>
        <p:nvGrpSpPr>
          <p:cNvPr id="22" name="Group 14"/>
          <p:cNvGrpSpPr>
            <a:grpSpLocks/>
          </p:cNvGrpSpPr>
          <p:nvPr/>
        </p:nvGrpSpPr>
        <p:grpSpPr bwMode="auto">
          <a:xfrm>
            <a:off x="179512" y="836712"/>
            <a:ext cx="3490916" cy="482601"/>
            <a:chOff x="205" y="612"/>
            <a:chExt cx="2199" cy="304"/>
          </a:xfrm>
        </p:grpSpPr>
        <p:sp>
          <p:nvSpPr>
            <p:cNvPr id="23" name="Text Box 41"/>
            <p:cNvSpPr txBox="1">
              <a:spLocks noChangeArrowheads="1"/>
            </p:cNvSpPr>
            <p:nvPr/>
          </p:nvSpPr>
          <p:spPr bwMode="auto">
            <a:xfrm>
              <a:off x="277" y="699"/>
              <a:ext cx="2127" cy="217"/>
            </a:xfrm>
            <a:prstGeom prst="rect">
              <a:avLst/>
            </a:prstGeom>
            <a:noFill/>
            <a:ln w="6350" algn="ctr">
              <a:noFill/>
              <a:prstDash val="dash"/>
              <a:miter lim="800000"/>
              <a:headEnd/>
              <a:tailEnd/>
            </a:ln>
          </p:spPr>
          <p:txBody>
            <a:bodyPr wrap="none" lIns="102870" tIns="40500" rIns="102870" bIns="40500">
              <a:spAutoFit/>
            </a:bodyPr>
            <a:lstStyle/>
            <a:p>
              <a:pPr algn="l" defTabSz="1028700">
                <a:lnSpc>
                  <a:spcPct val="90000"/>
                </a:lnSpc>
                <a:buFontTx/>
                <a:buNone/>
              </a:pPr>
              <a:r>
                <a:rPr lang="ko-KR" altLang="en-US" sz="1900" smtClean="0">
                  <a:solidFill>
                    <a:srgbClr val="336699"/>
                  </a:solidFill>
                  <a:latin typeface="HY견고딕" pitchFamily="18" charset="-127"/>
                  <a:ea typeface="HY견고딕" pitchFamily="18" charset="-127"/>
                </a:rPr>
                <a:t>주택가격 동향</a:t>
              </a:r>
              <a:r>
                <a:rPr lang="en-US" altLang="ko-KR" sz="1900" smtClean="0">
                  <a:solidFill>
                    <a:srgbClr val="336699"/>
                  </a:solidFill>
                  <a:latin typeface="HY견고딕" pitchFamily="18" charset="-127"/>
                  <a:ea typeface="HY견고딕" pitchFamily="18" charset="-127"/>
                </a:rPr>
                <a:t>(2013</a:t>
              </a:r>
              <a:r>
                <a:rPr lang="ko-KR" altLang="en-US" sz="1900" smtClean="0">
                  <a:solidFill>
                    <a:srgbClr val="336699"/>
                  </a:solidFill>
                  <a:latin typeface="HY견고딕" pitchFamily="18" charset="-127"/>
                  <a:ea typeface="HY견고딕" pitchFamily="18" charset="-127"/>
                </a:rPr>
                <a:t>년</a:t>
              </a:r>
              <a:r>
                <a:rPr lang="en-US" altLang="ko-KR" sz="1900" smtClean="0">
                  <a:solidFill>
                    <a:srgbClr val="336699"/>
                  </a:solidFill>
                  <a:latin typeface="HY견고딕" pitchFamily="18" charset="-127"/>
                  <a:ea typeface="HY견고딕" pitchFamily="18" charset="-127"/>
                </a:rPr>
                <a:t>02</a:t>
              </a:r>
              <a:r>
                <a:rPr lang="ko-KR" altLang="en-US" sz="1900" smtClean="0">
                  <a:solidFill>
                    <a:srgbClr val="336699"/>
                  </a:solidFill>
                  <a:latin typeface="HY견고딕" pitchFamily="18" charset="-127"/>
                  <a:ea typeface="HY견고딕" pitchFamily="18" charset="-127"/>
                </a:rPr>
                <a:t>월</a:t>
              </a:r>
              <a:r>
                <a:rPr lang="en-US" altLang="ko-KR" sz="1900" smtClean="0">
                  <a:solidFill>
                    <a:srgbClr val="336699"/>
                  </a:solidFill>
                  <a:latin typeface="HY견고딕" pitchFamily="18" charset="-127"/>
                  <a:ea typeface="HY견고딕" pitchFamily="18" charset="-127"/>
                </a:rPr>
                <a:t>)</a:t>
              </a:r>
              <a:endParaRPr lang="ko-KR" altLang="en-US" sz="1900">
                <a:solidFill>
                  <a:srgbClr val="336699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pic>
          <p:nvPicPr>
            <p:cNvPr id="24" name="Picture 7" descr="도형"/>
            <p:cNvPicPr>
              <a:picLocks noChangeAspect="1" noChangeArrowheads="1"/>
            </p:cNvPicPr>
            <p:nvPr/>
          </p:nvPicPr>
          <p:blipFill>
            <a:blip r:embed="rId5" cstate="print"/>
            <a:srcRect l="34203" t="31746" r="56761" b="53493"/>
            <a:stretch>
              <a:fillRect/>
            </a:stretch>
          </p:blipFill>
          <p:spPr bwMode="auto">
            <a:xfrm>
              <a:off x="205" y="612"/>
              <a:ext cx="243" cy="2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8" name="AutoShape 31"/>
          <p:cNvSpPr>
            <a:spLocks noChangeArrowheads="1"/>
          </p:cNvSpPr>
          <p:nvPr/>
        </p:nvSpPr>
        <p:spPr bwMode="auto">
          <a:xfrm>
            <a:off x="179512" y="1412776"/>
            <a:ext cx="4320479" cy="4824536"/>
          </a:xfrm>
          <a:prstGeom prst="roundRect">
            <a:avLst>
              <a:gd name="adj" fmla="val 4972"/>
            </a:avLst>
          </a:prstGeom>
          <a:solidFill>
            <a:srgbClr val="FFFFFF"/>
          </a:solidFill>
          <a:ln w="28575">
            <a:solidFill>
              <a:srgbClr val="43CAD1"/>
            </a:solidFill>
            <a:round/>
            <a:headEnd/>
            <a:tailEnd/>
          </a:ln>
        </p:spPr>
        <p:txBody>
          <a:bodyPr wrap="none" lIns="3600" tIns="3600" rIns="3600" bIns="3600" anchor="ctr"/>
          <a:lstStyle/>
          <a:p>
            <a:pPr algn="l">
              <a:lnSpc>
                <a:spcPct val="180000"/>
              </a:lnSpc>
              <a:buFont typeface="Wingdings" pitchFamily="2" charset="2"/>
              <a:buChar char="v"/>
            </a:pPr>
            <a:endParaRPr lang="ko-KR" altLang="en-US" sz="1400">
              <a:solidFill>
                <a:srgbClr val="000066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53" name="Picture 41" descr="point-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1628800"/>
            <a:ext cx="176212" cy="1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" name="Text Box 32"/>
          <p:cNvSpPr txBox="1">
            <a:spLocks noChangeArrowheads="1"/>
          </p:cNvSpPr>
          <p:nvPr/>
        </p:nvSpPr>
        <p:spPr bwMode="auto">
          <a:xfrm>
            <a:off x="482848" y="1556792"/>
            <a:ext cx="4521200" cy="3508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105000"/>
              </a:lnSpc>
              <a:buFontTx/>
              <a:buNone/>
            </a:pPr>
            <a:r>
              <a:rPr lang="ko-KR" altLang="en-US" sz="1600" smtClean="0">
                <a:latin typeface="HY견고딕" pitchFamily="18" charset="-127"/>
                <a:ea typeface="HY견고딕" pitchFamily="18" charset="-127"/>
              </a:rPr>
              <a:t>전국은 하락세</a:t>
            </a:r>
            <a:r>
              <a:rPr lang="en-US" altLang="ko-KR" sz="1600" smtClean="0"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1600" smtClean="0">
                <a:latin typeface="HY견고딕" pitchFamily="18" charset="-127"/>
                <a:ea typeface="HY견고딕" pitchFamily="18" charset="-127"/>
              </a:rPr>
              <a:t>기타지방은 보합세</a:t>
            </a:r>
            <a:endParaRPr lang="ko-KR" altLang="en-US" sz="160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7" name="Text Box 34"/>
          <p:cNvSpPr txBox="1">
            <a:spLocks noChangeArrowheads="1"/>
          </p:cNvSpPr>
          <p:nvPr/>
        </p:nvSpPr>
        <p:spPr bwMode="auto">
          <a:xfrm>
            <a:off x="395536" y="1844824"/>
            <a:ext cx="4521200" cy="2639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105000"/>
              </a:lnSpc>
              <a:buFontTx/>
              <a:buNone/>
            </a:pPr>
            <a:r>
              <a:rPr lang="en-US" altLang="ko-KR" sz="1200" smtClean="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* </a:t>
            </a:r>
            <a:r>
              <a:rPr lang="ko-KR" altLang="en-US" sz="1200" smtClean="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창원 의창구</a:t>
            </a:r>
            <a:r>
              <a:rPr lang="en-US" altLang="ko-KR" sz="1200" smtClean="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(0.2%)</a:t>
            </a:r>
            <a:r>
              <a:rPr lang="ko-KR" altLang="en-US" sz="1200" smtClean="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는 주요 상승지역 중 하나</a:t>
            </a:r>
            <a:endParaRPr lang="en-US" altLang="ko-KR" sz="160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2" name="Text Box 34"/>
          <p:cNvSpPr txBox="1">
            <a:spLocks noChangeArrowheads="1"/>
          </p:cNvSpPr>
          <p:nvPr/>
        </p:nvSpPr>
        <p:spPr bwMode="auto">
          <a:xfrm>
            <a:off x="395984" y="3789040"/>
            <a:ext cx="4521200" cy="60939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105000"/>
              </a:lnSpc>
              <a:buFontTx/>
              <a:buNone/>
            </a:pPr>
            <a:r>
              <a:rPr lang="ko-KR" altLang="en-US" sz="1600" smtClean="0">
                <a:latin typeface="HY견고딕" pitchFamily="18" charset="-127"/>
                <a:ea typeface="HY견고딕" pitchFamily="18" charset="-127"/>
              </a:rPr>
              <a:t>기타지방은 아파트와 연립주택에서 상대적</a:t>
            </a:r>
            <a:endParaRPr lang="en-US" altLang="ko-KR" sz="1600" smtClean="0">
              <a:latin typeface="HY견고딕" pitchFamily="18" charset="-127"/>
              <a:ea typeface="HY견고딕" pitchFamily="18" charset="-127"/>
            </a:endParaRPr>
          </a:p>
          <a:p>
            <a:pPr algn="l">
              <a:lnSpc>
                <a:spcPct val="105000"/>
              </a:lnSpc>
              <a:buFontTx/>
              <a:buNone/>
            </a:pPr>
            <a:r>
              <a:rPr lang="ko-KR" altLang="en-US" sz="1600" smtClean="0">
                <a:latin typeface="HY견고딕" pitchFamily="18" charset="-127"/>
                <a:ea typeface="HY견고딕" pitchFamily="18" charset="-127"/>
              </a:rPr>
              <a:t>으로 강세인 모습</a:t>
            </a:r>
            <a:endParaRPr lang="en-US" altLang="ko-KR" sz="1600"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66" name="Picture 41" descr="point-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3843090"/>
            <a:ext cx="176213" cy="19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" name="AutoShape 31"/>
          <p:cNvSpPr>
            <a:spLocks noChangeArrowheads="1"/>
          </p:cNvSpPr>
          <p:nvPr/>
        </p:nvSpPr>
        <p:spPr bwMode="auto">
          <a:xfrm>
            <a:off x="4751512" y="1412776"/>
            <a:ext cx="4392488" cy="4824536"/>
          </a:xfrm>
          <a:prstGeom prst="roundRect">
            <a:avLst>
              <a:gd name="adj" fmla="val 4972"/>
            </a:avLst>
          </a:prstGeom>
          <a:solidFill>
            <a:srgbClr val="FFFFFF"/>
          </a:solidFill>
          <a:ln w="28575">
            <a:solidFill>
              <a:srgbClr val="43CAD1"/>
            </a:solidFill>
            <a:round/>
            <a:headEnd/>
            <a:tailEnd/>
          </a:ln>
        </p:spPr>
        <p:txBody>
          <a:bodyPr wrap="none" lIns="3600" tIns="3600" rIns="3600" bIns="3600" anchor="ctr"/>
          <a:lstStyle/>
          <a:p>
            <a:pPr algn="l">
              <a:lnSpc>
                <a:spcPct val="180000"/>
              </a:lnSpc>
              <a:buFont typeface="Wingdings" pitchFamily="2" charset="2"/>
              <a:buChar char="v"/>
            </a:pPr>
            <a:endParaRPr lang="ko-KR" altLang="en-US" sz="1400">
              <a:solidFill>
                <a:srgbClr val="000066"/>
              </a:solidFill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76" name="Group 46"/>
          <p:cNvGrpSpPr>
            <a:grpSpLocks/>
          </p:cNvGrpSpPr>
          <p:nvPr/>
        </p:nvGrpSpPr>
        <p:grpSpPr bwMode="auto">
          <a:xfrm>
            <a:off x="4788024" y="1772816"/>
            <a:ext cx="4665663" cy="588963"/>
            <a:chOff x="366" y="1582"/>
            <a:chExt cx="2939" cy="371"/>
          </a:xfrm>
        </p:grpSpPr>
        <p:grpSp>
          <p:nvGrpSpPr>
            <p:cNvPr id="77" name="Group 47"/>
            <p:cNvGrpSpPr>
              <a:grpSpLocks/>
            </p:cNvGrpSpPr>
            <p:nvPr/>
          </p:nvGrpSpPr>
          <p:grpSpPr bwMode="auto">
            <a:xfrm>
              <a:off x="366" y="1582"/>
              <a:ext cx="2930" cy="221"/>
              <a:chOff x="378" y="1510"/>
              <a:chExt cx="2930" cy="221"/>
            </a:xfrm>
          </p:grpSpPr>
          <p:sp>
            <p:nvSpPr>
              <p:cNvPr id="79" name="Text Box 34"/>
              <p:cNvSpPr txBox="1">
                <a:spLocks noChangeArrowheads="1"/>
              </p:cNvSpPr>
              <p:nvPr/>
            </p:nvSpPr>
            <p:spPr bwMode="auto">
              <a:xfrm>
                <a:off x="460" y="1510"/>
                <a:ext cx="2848" cy="221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l">
                  <a:lnSpc>
                    <a:spcPct val="105000"/>
                  </a:lnSpc>
                  <a:buFontTx/>
                  <a:buNone/>
                </a:pPr>
                <a:r>
                  <a:rPr lang="ko-KR" altLang="en-US" sz="1600" dirty="0" err="1" smtClean="0">
                    <a:latin typeface="HY견고딕" pitchFamily="18" charset="-127"/>
                    <a:ea typeface="HY견고딕" pitchFamily="18" charset="-127"/>
                  </a:rPr>
                  <a:t>창원현동</a:t>
                </a:r>
                <a:r>
                  <a:rPr lang="ko-KR" altLang="en-US" sz="1600" dirty="0" smtClean="0"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en-US" altLang="ko-KR" sz="1400" dirty="0" smtClean="0">
                    <a:latin typeface="Arial" charset="0"/>
                    <a:ea typeface="HY견고딕" pitchFamily="18" charset="-127"/>
                  </a:rPr>
                  <a:t>“S</a:t>
                </a:r>
                <a:r>
                  <a:rPr lang="ko-KR" altLang="en-US" sz="1400" dirty="0" smtClean="0">
                    <a:latin typeface="Arial" charset="0"/>
                    <a:ea typeface="HY견고딕" pitchFamily="18" charset="-127"/>
                  </a:rPr>
                  <a:t>클래스 </a:t>
                </a:r>
                <a:r>
                  <a:rPr lang="ko-KR" altLang="en-US" sz="1400" dirty="0" err="1" smtClean="0">
                    <a:latin typeface="Arial" charset="0"/>
                    <a:ea typeface="HY견고딕" pitchFamily="18" charset="-127"/>
                  </a:rPr>
                  <a:t>프라디움</a:t>
                </a:r>
                <a:r>
                  <a:rPr lang="en-US" altLang="ko-KR" sz="1400" dirty="0" smtClean="0">
                    <a:latin typeface="Arial" charset="0"/>
                    <a:ea typeface="HY견고딕" pitchFamily="18" charset="-127"/>
                  </a:rPr>
                  <a:t>”</a:t>
                </a:r>
                <a:r>
                  <a:rPr lang="en-US" altLang="ko-KR" sz="1400" dirty="0" smtClean="0"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ko-KR" altLang="en-US" sz="1600" dirty="0">
                    <a:latin typeface="HY견고딕" pitchFamily="18" charset="-127"/>
                    <a:ea typeface="HY견고딕" pitchFamily="18" charset="-127"/>
                  </a:rPr>
                  <a:t>아파트 분양가격 </a:t>
                </a:r>
                <a:endParaRPr lang="en-US" altLang="ko-KR" sz="1600" dirty="0">
                  <a:latin typeface="HY견고딕" pitchFamily="18" charset="-127"/>
                  <a:ea typeface="HY견고딕" pitchFamily="18" charset="-127"/>
                </a:endParaRPr>
              </a:p>
            </p:txBody>
          </p:sp>
          <p:pic>
            <p:nvPicPr>
              <p:cNvPr id="80" name="Picture 41" descr="point-1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378" y="1581"/>
                <a:ext cx="111" cy="1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78" name="Text Box 34"/>
            <p:cNvSpPr txBox="1">
              <a:spLocks noChangeArrowheads="1"/>
            </p:cNvSpPr>
            <p:nvPr/>
          </p:nvSpPr>
          <p:spPr bwMode="auto">
            <a:xfrm>
              <a:off x="457" y="1763"/>
              <a:ext cx="2848" cy="19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lnSpc>
                  <a:spcPct val="105000"/>
                </a:lnSpc>
                <a:buFontTx/>
                <a:buNone/>
              </a:pPr>
              <a:r>
                <a:rPr lang="en-US" altLang="ko-KR" sz="1300" dirty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(</a:t>
              </a:r>
              <a:r>
                <a:rPr lang="en-US" altLang="ko-KR" sz="1300" dirty="0" smtClean="0">
                  <a:solidFill>
                    <a:srgbClr val="0070C0"/>
                  </a:solidFill>
                  <a:latin typeface="Arial" charset="0"/>
                  <a:ea typeface="HY견고딕" pitchFamily="18" charset="-127"/>
                </a:rPr>
                <a:t>’</a:t>
              </a:r>
              <a:r>
                <a:rPr lang="en-US" altLang="ko-KR" sz="1300" dirty="0" smtClean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12.10</a:t>
              </a:r>
              <a:r>
                <a:rPr lang="ko-KR" altLang="en-US" sz="1300" dirty="0" smtClean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월 </a:t>
              </a:r>
              <a:r>
                <a:rPr lang="ko-KR" altLang="en-US" sz="1300" dirty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분양</a:t>
              </a:r>
              <a:r>
                <a:rPr lang="en-US" altLang="ko-KR" sz="1300" dirty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, 33</a:t>
              </a:r>
              <a:r>
                <a:rPr lang="ko-KR" altLang="en-US" sz="1300" dirty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평형</a:t>
              </a:r>
              <a:r>
                <a:rPr lang="en-US" altLang="ko-KR" sz="1300" dirty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en-US" altLang="ko-KR" sz="1300" dirty="0" smtClean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760</a:t>
              </a:r>
              <a:r>
                <a:rPr lang="ko-KR" altLang="en-US" sz="1300" dirty="0" smtClean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만원</a:t>
              </a:r>
              <a:r>
                <a:rPr lang="en-US" altLang="ko-KR" sz="1300" dirty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/3.3</a:t>
              </a:r>
              <a:r>
                <a:rPr lang="ko-KR" altLang="en-US" sz="1300" dirty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㎡</a:t>
              </a:r>
              <a:r>
                <a:rPr lang="en-US" altLang="ko-KR" sz="1300" dirty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) </a:t>
              </a:r>
            </a:p>
          </p:txBody>
        </p:sp>
      </p:grpSp>
      <p:sp>
        <p:nvSpPr>
          <p:cNvPr id="86" name="Text Box 41"/>
          <p:cNvSpPr txBox="1">
            <a:spLocks noChangeArrowheads="1"/>
          </p:cNvSpPr>
          <p:nvPr/>
        </p:nvSpPr>
        <p:spPr bwMode="auto">
          <a:xfrm>
            <a:off x="4758308" y="974825"/>
            <a:ext cx="2076851" cy="344940"/>
          </a:xfrm>
          <a:prstGeom prst="rect">
            <a:avLst/>
          </a:prstGeom>
          <a:noFill/>
          <a:ln w="6350" algn="ctr">
            <a:noFill/>
            <a:prstDash val="dash"/>
            <a:miter lim="800000"/>
            <a:headEnd/>
            <a:tailEnd/>
          </a:ln>
        </p:spPr>
        <p:txBody>
          <a:bodyPr wrap="none" lIns="102870" tIns="40500" rIns="102870" bIns="40500">
            <a:spAutoFit/>
          </a:bodyPr>
          <a:lstStyle/>
          <a:p>
            <a:pPr algn="l" defTabSz="1028700">
              <a:lnSpc>
                <a:spcPct val="90000"/>
              </a:lnSpc>
              <a:buFontTx/>
              <a:buNone/>
            </a:pPr>
            <a:r>
              <a:rPr lang="ko-KR" altLang="en-US" sz="1900" smtClean="0">
                <a:solidFill>
                  <a:srgbClr val="336699"/>
                </a:solidFill>
                <a:latin typeface="HY견고딕" pitchFamily="18" charset="-127"/>
                <a:ea typeface="HY견고딕" pitchFamily="18" charset="-127"/>
              </a:rPr>
              <a:t>주변시세 및 환경</a:t>
            </a:r>
            <a:endParaRPr lang="ko-KR" altLang="en-US" sz="1900">
              <a:solidFill>
                <a:srgbClr val="336699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87" name="Picture 7" descr="도형"/>
          <p:cNvPicPr>
            <a:picLocks noChangeAspect="1" noChangeArrowheads="1"/>
          </p:cNvPicPr>
          <p:nvPr/>
        </p:nvPicPr>
        <p:blipFill>
          <a:blip r:embed="rId5" cstate="print"/>
          <a:srcRect l="34203" t="31746" r="56761" b="53493"/>
          <a:stretch>
            <a:fillRect/>
          </a:stretch>
        </p:blipFill>
        <p:spPr bwMode="auto">
          <a:xfrm>
            <a:off x="4644008" y="836712"/>
            <a:ext cx="385763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8" name="Group 46"/>
          <p:cNvGrpSpPr>
            <a:grpSpLocks/>
          </p:cNvGrpSpPr>
          <p:nvPr/>
        </p:nvGrpSpPr>
        <p:grpSpPr bwMode="auto">
          <a:xfrm>
            <a:off x="4788024" y="2348880"/>
            <a:ext cx="4665663" cy="588963"/>
            <a:chOff x="366" y="1582"/>
            <a:chExt cx="2939" cy="371"/>
          </a:xfrm>
        </p:grpSpPr>
        <p:grpSp>
          <p:nvGrpSpPr>
            <p:cNvPr id="89" name="Group 47"/>
            <p:cNvGrpSpPr>
              <a:grpSpLocks/>
            </p:cNvGrpSpPr>
            <p:nvPr/>
          </p:nvGrpSpPr>
          <p:grpSpPr bwMode="auto">
            <a:xfrm>
              <a:off x="366" y="1582"/>
              <a:ext cx="2930" cy="221"/>
              <a:chOff x="378" y="1510"/>
              <a:chExt cx="2930" cy="221"/>
            </a:xfrm>
          </p:grpSpPr>
          <p:sp>
            <p:nvSpPr>
              <p:cNvPr id="91" name="Text Box 34"/>
              <p:cNvSpPr txBox="1">
                <a:spLocks noChangeArrowheads="1"/>
              </p:cNvSpPr>
              <p:nvPr/>
            </p:nvSpPr>
            <p:spPr bwMode="auto">
              <a:xfrm>
                <a:off x="460" y="1510"/>
                <a:ext cx="2848" cy="221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l">
                  <a:lnSpc>
                    <a:spcPct val="105000"/>
                  </a:lnSpc>
                  <a:buFontTx/>
                  <a:buNone/>
                </a:pPr>
                <a:r>
                  <a:rPr lang="ko-KR" altLang="en-US" sz="1600" dirty="0" smtClean="0">
                    <a:latin typeface="HY견고딕" pitchFamily="18" charset="-127"/>
                    <a:ea typeface="HY견고딕" pitchFamily="18" charset="-127"/>
                  </a:rPr>
                  <a:t>창원진동 </a:t>
                </a:r>
                <a:r>
                  <a:rPr lang="en-US" altLang="ko-KR" sz="1400" dirty="0" smtClean="0">
                    <a:latin typeface="Arial" charset="0"/>
                    <a:ea typeface="HY견고딕" pitchFamily="18" charset="-127"/>
                  </a:rPr>
                  <a:t>“</a:t>
                </a:r>
                <a:r>
                  <a:rPr lang="ko-KR" altLang="en-US" sz="1400" dirty="0" err="1" smtClean="0">
                    <a:latin typeface="Arial" charset="0"/>
                    <a:ea typeface="HY견고딕" pitchFamily="18" charset="-127"/>
                  </a:rPr>
                  <a:t>협성엠파이어</a:t>
                </a:r>
                <a:r>
                  <a:rPr lang="en-US" altLang="ko-KR" sz="1400" dirty="0" smtClean="0">
                    <a:latin typeface="Arial" charset="0"/>
                    <a:ea typeface="HY견고딕" pitchFamily="18" charset="-127"/>
                  </a:rPr>
                  <a:t>”</a:t>
                </a:r>
                <a:r>
                  <a:rPr lang="en-US" altLang="ko-KR" sz="1400" dirty="0" smtClean="0"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ko-KR" altLang="en-US" sz="1600" dirty="0">
                    <a:latin typeface="HY견고딕" pitchFamily="18" charset="-127"/>
                    <a:ea typeface="HY견고딕" pitchFamily="18" charset="-127"/>
                  </a:rPr>
                  <a:t>아파트 분양가격 </a:t>
                </a:r>
                <a:endParaRPr lang="en-US" altLang="ko-KR" sz="1600" dirty="0">
                  <a:latin typeface="HY견고딕" pitchFamily="18" charset="-127"/>
                  <a:ea typeface="HY견고딕" pitchFamily="18" charset="-127"/>
                </a:endParaRPr>
              </a:p>
            </p:txBody>
          </p:sp>
          <p:pic>
            <p:nvPicPr>
              <p:cNvPr id="92" name="Picture 41" descr="point-1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378" y="1581"/>
                <a:ext cx="111" cy="1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90" name="Text Box 34"/>
            <p:cNvSpPr txBox="1">
              <a:spLocks noChangeArrowheads="1"/>
            </p:cNvSpPr>
            <p:nvPr/>
          </p:nvSpPr>
          <p:spPr bwMode="auto">
            <a:xfrm>
              <a:off x="457" y="1763"/>
              <a:ext cx="2848" cy="19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lnSpc>
                  <a:spcPct val="105000"/>
                </a:lnSpc>
                <a:buFontTx/>
                <a:buNone/>
              </a:pPr>
              <a:r>
                <a:rPr lang="en-US" altLang="ko-KR" sz="1300" dirty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(</a:t>
              </a:r>
              <a:r>
                <a:rPr lang="en-US" altLang="ko-KR" sz="1300" dirty="0" smtClean="0">
                  <a:solidFill>
                    <a:srgbClr val="0070C0"/>
                  </a:solidFill>
                  <a:latin typeface="Arial" charset="0"/>
                  <a:ea typeface="HY견고딕" pitchFamily="18" charset="-127"/>
                </a:rPr>
                <a:t>’</a:t>
              </a:r>
              <a:r>
                <a:rPr lang="en-US" altLang="ko-KR" sz="1300" dirty="0" smtClean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12.07</a:t>
              </a:r>
              <a:r>
                <a:rPr lang="ko-KR" altLang="en-US" sz="1300" dirty="0" smtClean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월 </a:t>
              </a:r>
              <a:r>
                <a:rPr lang="ko-KR" altLang="en-US" sz="1300" dirty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분양</a:t>
              </a:r>
              <a:r>
                <a:rPr lang="en-US" altLang="ko-KR" sz="1300" dirty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, 33</a:t>
              </a:r>
              <a:r>
                <a:rPr lang="ko-KR" altLang="en-US" sz="1300" dirty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평형</a:t>
              </a:r>
              <a:r>
                <a:rPr lang="en-US" altLang="ko-KR" sz="1300" dirty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en-US" altLang="ko-KR" sz="1300" dirty="0" smtClean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650</a:t>
              </a:r>
              <a:r>
                <a:rPr lang="ko-KR" altLang="en-US" sz="1300" dirty="0" smtClean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만원</a:t>
              </a:r>
              <a:r>
                <a:rPr lang="en-US" altLang="ko-KR" sz="1300" dirty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/3.3</a:t>
              </a:r>
              <a:r>
                <a:rPr lang="ko-KR" altLang="en-US" sz="1300" dirty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㎡</a:t>
              </a:r>
              <a:r>
                <a:rPr lang="en-US" altLang="ko-KR" sz="1300" dirty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) </a:t>
              </a:r>
            </a:p>
          </p:txBody>
        </p:sp>
      </p:grpSp>
      <p:grpSp>
        <p:nvGrpSpPr>
          <p:cNvPr id="93" name="Group 46"/>
          <p:cNvGrpSpPr>
            <a:grpSpLocks/>
          </p:cNvGrpSpPr>
          <p:nvPr/>
        </p:nvGrpSpPr>
        <p:grpSpPr bwMode="auto">
          <a:xfrm>
            <a:off x="4788024" y="3645024"/>
            <a:ext cx="4665663" cy="588963"/>
            <a:chOff x="366" y="1582"/>
            <a:chExt cx="2939" cy="371"/>
          </a:xfrm>
        </p:grpSpPr>
        <p:grpSp>
          <p:nvGrpSpPr>
            <p:cNvPr id="94" name="Group 47"/>
            <p:cNvGrpSpPr>
              <a:grpSpLocks/>
            </p:cNvGrpSpPr>
            <p:nvPr/>
          </p:nvGrpSpPr>
          <p:grpSpPr bwMode="auto">
            <a:xfrm>
              <a:off x="366" y="1582"/>
              <a:ext cx="2930" cy="221"/>
              <a:chOff x="378" y="1510"/>
              <a:chExt cx="2930" cy="221"/>
            </a:xfrm>
          </p:grpSpPr>
          <p:sp>
            <p:nvSpPr>
              <p:cNvPr id="96" name="Text Box 34"/>
              <p:cNvSpPr txBox="1">
                <a:spLocks noChangeArrowheads="1"/>
              </p:cNvSpPr>
              <p:nvPr/>
            </p:nvSpPr>
            <p:spPr bwMode="auto">
              <a:xfrm>
                <a:off x="460" y="1510"/>
                <a:ext cx="2848" cy="221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l">
                  <a:lnSpc>
                    <a:spcPct val="105000"/>
                  </a:lnSpc>
                  <a:buFontTx/>
                  <a:buNone/>
                </a:pPr>
                <a:r>
                  <a:rPr lang="ko-KR" altLang="en-US" sz="1600" dirty="0" err="1" smtClean="0">
                    <a:latin typeface="HY견고딕" pitchFamily="18" charset="-127"/>
                    <a:ea typeface="HY견고딕" pitchFamily="18" charset="-127"/>
                  </a:rPr>
                  <a:t>창원양덕동</a:t>
                </a:r>
                <a:r>
                  <a:rPr lang="ko-KR" altLang="en-US" sz="1600" dirty="0" smtClean="0"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en-US" altLang="ko-KR" sz="1400" dirty="0" smtClean="0">
                    <a:latin typeface="Arial" charset="0"/>
                    <a:ea typeface="HY견고딕" pitchFamily="18" charset="-127"/>
                  </a:rPr>
                  <a:t>“</a:t>
                </a:r>
                <a:r>
                  <a:rPr lang="ko-KR" altLang="en-US" sz="1400" dirty="0" err="1" smtClean="0">
                    <a:latin typeface="Arial" charset="0"/>
                    <a:ea typeface="HY견고딕" pitchFamily="18" charset="-127"/>
                  </a:rPr>
                  <a:t>메트로시티</a:t>
                </a:r>
                <a:r>
                  <a:rPr lang="en-US" altLang="ko-KR" sz="1400" dirty="0" smtClean="0">
                    <a:latin typeface="Arial" charset="0"/>
                    <a:ea typeface="HY견고딕" pitchFamily="18" charset="-127"/>
                  </a:rPr>
                  <a:t>2</a:t>
                </a:r>
                <a:r>
                  <a:rPr lang="ko-KR" altLang="en-US" sz="1400" dirty="0" smtClean="0">
                    <a:latin typeface="Arial" charset="0"/>
                    <a:ea typeface="HY견고딕" pitchFamily="18" charset="-127"/>
                  </a:rPr>
                  <a:t>단지</a:t>
                </a:r>
                <a:r>
                  <a:rPr lang="en-US" altLang="ko-KR" sz="1400" dirty="0" smtClean="0">
                    <a:latin typeface="Arial" charset="0"/>
                    <a:ea typeface="HY견고딕" pitchFamily="18" charset="-127"/>
                  </a:rPr>
                  <a:t>”</a:t>
                </a:r>
                <a:r>
                  <a:rPr lang="en-US" altLang="ko-KR" sz="1400" dirty="0" smtClean="0"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ko-KR" altLang="en-US" sz="1600" dirty="0">
                    <a:latin typeface="HY견고딕" pitchFamily="18" charset="-127"/>
                    <a:ea typeface="HY견고딕" pitchFamily="18" charset="-127"/>
                  </a:rPr>
                  <a:t>아파트 분양가격 </a:t>
                </a:r>
                <a:endParaRPr lang="en-US" altLang="ko-KR" sz="1600" dirty="0">
                  <a:latin typeface="HY견고딕" pitchFamily="18" charset="-127"/>
                  <a:ea typeface="HY견고딕" pitchFamily="18" charset="-127"/>
                </a:endParaRPr>
              </a:p>
            </p:txBody>
          </p:sp>
          <p:pic>
            <p:nvPicPr>
              <p:cNvPr id="97" name="Picture 41" descr="point-1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378" y="1581"/>
                <a:ext cx="111" cy="1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95" name="Text Box 34"/>
            <p:cNvSpPr txBox="1">
              <a:spLocks noChangeArrowheads="1"/>
            </p:cNvSpPr>
            <p:nvPr/>
          </p:nvSpPr>
          <p:spPr bwMode="auto">
            <a:xfrm>
              <a:off x="457" y="1763"/>
              <a:ext cx="2848" cy="19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lnSpc>
                  <a:spcPct val="105000"/>
                </a:lnSpc>
                <a:buFontTx/>
                <a:buNone/>
              </a:pPr>
              <a:r>
                <a:rPr lang="en-US" altLang="ko-KR" sz="1300" dirty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(</a:t>
              </a:r>
              <a:r>
                <a:rPr lang="en-US" altLang="ko-KR" sz="1300" dirty="0" smtClean="0">
                  <a:solidFill>
                    <a:srgbClr val="0070C0"/>
                  </a:solidFill>
                  <a:latin typeface="Arial" charset="0"/>
                  <a:ea typeface="HY견고딕" pitchFamily="18" charset="-127"/>
                </a:rPr>
                <a:t>’</a:t>
              </a:r>
              <a:r>
                <a:rPr lang="en-US" altLang="ko-KR" sz="1300" dirty="0" smtClean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12.05</a:t>
              </a:r>
              <a:r>
                <a:rPr lang="ko-KR" altLang="en-US" sz="1300" dirty="0" smtClean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월 </a:t>
              </a:r>
              <a:r>
                <a:rPr lang="ko-KR" altLang="en-US" sz="1300" dirty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분양</a:t>
              </a:r>
              <a:r>
                <a:rPr lang="en-US" altLang="ko-KR" sz="1300" dirty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en-US" altLang="ko-KR" sz="1300" dirty="0" smtClean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32~48</a:t>
              </a:r>
              <a:r>
                <a:rPr lang="ko-KR" altLang="en-US" sz="1300" dirty="0" smtClean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평형</a:t>
              </a:r>
              <a:r>
                <a:rPr lang="en-US" altLang="ko-KR" sz="1300" dirty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en-US" altLang="ko-KR" sz="1300" dirty="0" smtClean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940</a:t>
              </a:r>
              <a:r>
                <a:rPr lang="ko-KR" altLang="en-US" sz="1300" dirty="0" smtClean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만원</a:t>
              </a:r>
              <a:r>
                <a:rPr lang="en-US" altLang="ko-KR" sz="1300" dirty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/3.3</a:t>
              </a:r>
              <a:r>
                <a:rPr lang="ko-KR" altLang="en-US" sz="1300" dirty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㎡</a:t>
              </a:r>
              <a:r>
                <a:rPr lang="en-US" altLang="ko-KR" sz="1300" dirty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) </a:t>
              </a:r>
            </a:p>
          </p:txBody>
        </p:sp>
      </p:grpSp>
      <p:grpSp>
        <p:nvGrpSpPr>
          <p:cNvPr id="98" name="Group 46"/>
          <p:cNvGrpSpPr>
            <a:grpSpLocks/>
          </p:cNvGrpSpPr>
          <p:nvPr/>
        </p:nvGrpSpPr>
        <p:grpSpPr bwMode="auto">
          <a:xfrm>
            <a:off x="4788024" y="4221088"/>
            <a:ext cx="4665663" cy="588963"/>
            <a:chOff x="366" y="1582"/>
            <a:chExt cx="2939" cy="371"/>
          </a:xfrm>
        </p:grpSpPr>
        <p:grpSp>
          <p:nvGrpSpPr>
            <p:cNvPr id="99" name="Group 47"/>
            <p:cNvGrpSpPr>
              <a:grpSpLocks/>
            </p:cNvGrpSpPr>
            <p:nvPr/>
          </p:nvGrpSpPr>
          <p:grpSpPr bwMode="auto">
            <a:xfrm>
              <a:off x="366" y="1582"/>
              <a:ext cx="2930" cy="221"/>
              <a:chOff x="378" y="1510"/>
              <a:chExt cx="2930" cy="221"/>
            </a:xfrm>
          </p:grpSpPr>
          <p:sp>
            <p:nvSpPr>
              <p:cNvPr id="101" name="Text Box 34"/>
              <p:cNvSpPr txBox="1">
                <a:spLocks noChangeArrowheads="1"/>
              </p:cNvSpPr>
              <p:nvPr/>
            </p:nvSpPr>
            <p:spPr bwMode="auto">
              <a:xfrm>
                <a:off x="460" y="1510"/>
                <a:ext cx="2848" cy="221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l">
                  <a:lnSpc>
                    <a:spcPct val="105000"/>
                  </a:lnSpc>
                  <a:buFontTx/>
                  <a:buNone/>
                </a:pPr>
                <a:r>
                  <a:rPr lang="ko-KR" altLang="en-US" sz="1600" dirty="0" err="1" smtClean="0">
                    <a:latin typeface="HY견고딕" pitchFamily="18" charset="-127"/>
                    <a:ea typeface="HY견고딕" pitchFamily="18" charset="-127"/>
                  </a:rPr>
                  <a:t>창원중앙동</a:t>
                </a:r>
                <a:r>
                  <a:rPr lang="ko-KR" altLang="en-US" sz="1600" dirty="0" smtClean="0"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ko-KR" altLang="en-US" sz="1600" dirty="0" smtClean="0">
                    <a:latin typeface="HY견고딕" pitchFamily="18" charset="-127"/>
                    <a:ea typeface="HY견고딕" pitchFamily="18" charset="-127"/>
                  </a:rPr>
                  <a:t>기존 아파트 </a:t>
                </a:r>
                <a:r>
                  <a:rPr lang="ko-KR" altLang="en-US" sz="1600" dirty="0" err="1" smtClean="0">
                    <a:latin typeface="HY견고딕" pitchFamily="18" charset="-127"/>
                    <a:ea typeface="HY견고딕" pitchFamily="18" charset="-127"/>
                  </a:rPr>
                  <a:t>실거래</a:t>
                </a:r>
                <a:r>
                  <a:rPr lang="ko-KR" altLang="en-US" sz="1600" dirty="0" smtClean="0">
                    <a:latin typeface="HY견고딕" pitchFamily="18" charset="-127"/>
                    <a:ea typeface="HY견고딕" pitchFamily="18" charset="-127"/>
                  </a:rPr>
                  <a:t> 가격 </a:t>
                </a:r>
                <a:endParaRPr lang="en-US" altLang="ko-KR" sz="1600" dirty="0">
                  <a:latin typeface="HY견고딕" pitchFamily="18" charset="-127"/>
                  <a:ea typeface="HY견고딕" pitchFamily="18" charset="-127"/>
                </a:endParaRPr>
              </a:p>
            </p:txBody>
          </p:sp>
          <p:pic>
            <p:nvPicPr>
              <p:cNvPr id="102" name="Picture 41" descr="point-1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378" y="1581"/>
                <a:ext cx="111" cy="1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00" name="Text Box 34"/>
            <p:cNvSpPr txBox="1">
              <a:spLocks noChangeArrowheads="1"/>
            </p:cNvSpPr>
            <p:nvPr/>
          </p:nvSpPr>
          <p:spPr bwMode="auto">
            <a:xfrm>
              <a:off x="457" y="1763"/>
              <a:ext cx="2848" cy="19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lnSpc>
                  <a:spcPct val="105000"/>
                </a:lnSpc>
                <a:buFontTx/>
                <a:buNone/>
              </a:pPr>
              <a:r>
                <a:rPr lang="en-US" altLang="ko-KR" sz="1300" dirty="0" smtClean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(20</a:t>
              </a:r>
              <a:r>
                <a:rPr lang="ko-KR" altLang="en-US" sz="1300" dirty="0" smtClean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대 및 </a:t>
              </a:r>
              <a:r>
                <a:rPr lang="en-US" altLang="ko-KR" sz="1300" dirty="0" smtClean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30</a:t>
              </a:r>
              <a:r>
                <a:rPr lang="ko-KR" altLang="en-US" sz="1300" dirty="0" smtClean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대 평형</a:t>
              </a:r>
              <a:r>
                <a:rPr lang="en-US" altLang="ko-KR" sz="1300" dirty="0" smtClean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, 680</a:t>
              </a:r>
              <a:r>
                <a:rPr lang="ko-KR" altLang="en-US" sz="1300" dirty="0" smtClean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만원</a:t>
              </a:r>
              <a:r>
                <a:rPr lang="en-US" altLang="ko-KR" sz="1300" dirty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/3.3</a:t>
              </a:r>
              <a:r>
                <a:rPr lang="ko-KR" altLang="en-US" sz="1300" dirty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㎡</a:t>
              </a:r>
              <a:r>
                <a:rPr lang="en-US" altLang="ko-KR" sz="1300" dirty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) </a:t>
              </a:r>
            </a:p>
          </p:txBody>
        </p:sp>
      </p:grpSp>
      <p:grpSp>
        <p:nvGrpSpPr>
          <p:cNvPr id="104" name="Group 47"/>
          <p:cNvGrpSpPr>
            <a:grpSpLocks/>
          </p:cNvGrpSpPr>
          <p:nvPr/>
        </p:nvGrpSpPr>
        <p:grpSpPr bwMode="auto">
          <a:xfrm>
            <a:off x="4788024" y="4725144"/>
            <a:ext cx="4651375" cy="1130304"/>
            <a:chOff x="378" y="1510"/>
            <a:chExt cx="2930" cy="712"/>
          </a:xfrm>
        </p:grpSpPr>
        <p:sp>
          <p:nvSpPr>
            <p:cNvPr id="106" name="Text Box 34"/>
            <p:cNvSpPr txBox="1">
              <a:spLocks noChangeArrowheads="1"/>
            </p:cNvSpPr>
            <p:nvPr/>
          </p:nvSpPr>
          <p:spPr bwMode="auto">
            <a:xfrm>
              <a:off x="460" y="1510"/>
              <a:ext cx="2848" cy="71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lnSpc>
                  <a:spcPct val="150000"/>
                </a:lnSpc>
                <a:buFontTx/>
                <a:buNone/>
              </a:pPr>
              <a:r>
                <a:rPr lang="ko-KR" altLang="en-US" sz="1500" dirty="0" smtClean="0">
                  <a:latin typeface="HY견고딕" pitchFamily="18" charset="-127"/>
                  <a:ea typeface="HY견고딕" pitchFamily="18" charset="-127"/>
                </a:rPr>
                <a:t>마산합포구는 산업단지 및</a:t>
              </a:r>
              <a:r>
                <a:rPr lang="en-US" altLang="ko-KR" sz="1500" dirty="0" smtClean="0"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ko-KR" altLang="en-US" sz="1500" dirty="0" err="1" smtClean="0">
                  <a:latin typeface="HY견고딕" pitchFamily="18" charset="-127"/>
                  <a:ea typeface="HY견고딕" pitchFamily="18" charset="-127"/>
                </a:rPr>
                <a:t>로봇랜드</a:t>
              </a:r>
              <a:r>
                <a:rPr lang="ko-KR" altLang="en-US" sz="1500" dirty="0" smtClean="0">
                  <a:latin typeface="HY견고딕" pitchFamily="18" charset="-127"/>
                  <a:ea typeface="HY견고딕" pitchFamily="18" charset="-127"/>
                </a:rPr>
                <a:t> 조성사업</a:t>
              </a:r>
              <a:r>
                <a:rPr lang="en-US" altLang="ko-KR" sz="1500" dirty="0" smtClean="0">
                  <a:latin typeface="HY견고딕" pitchFamily="18" charset="-127"/>
                  <a:ea typeface="HY견고딕" pitchFamily="18" charset="-127"/>
                </a:rPr>
                <a:t>,</a:t>
              </a:r>
            </a:p>
            <a:p>
              <a:pPr algn="l">
                <a:lnSpc>
                  <a:spcPct val="150000"/>
                </a:lnSpc>
                <a:buFontTx/>
                <a:buNone/>
              </a:pPr>
              <a:r>
                <a:rPr lang="ko-KR" altLang="en-US" sz="1500" dirty="0" smtClean="0">
                  <a:latin typeface="HY견고딕" pitchFamily="18" charset="-127"/>
                  <a:ea typeface="HY견고딕" pitchFamily="18" charset="-127"/>
                </a:rPr>
                <a:t>마산 해양 신도시 개발사업</a:t>
              </a:r>
              <a:r>
                <a:rPr lang="en-US" altLang="ko-KR" sz="1500" dirty="0" smtClean="0"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ko-KR" altLang="en-US" sz="1500" dirty="0" err="1" smtClean="0">
                  <a:latin typeface="HY견고딕" pitchFamily="18" charset="-127"/>
                  <a:ea typeface="HY견고딕" pitchFamily="18" charset="-127"/>
                </a:rPr>
                <a:t>가포</a:t>
              </a:r>
              <a:r>
                <a:rPr lang="ko-KR" altLang="en-US" sz="1500" dirty="0" smtClean="0">
                  <a:latin typeface="HY견고딕" pitchFamily="18" charset="-127"/>
                  <a:ea typeface="HY견고딕" pitchFamily="18" charset="-127"/>
                </a:rPr>
                <a:t> 보금자리</a:t>
              </a:r>
              <a:endParaRPr lang="en-US" altLang="ko-KR" sz="1500" dirty="0" smtClean="0">
                <a:latin typeface="HY견고딕" pitchFamily="18" charset="-127"/>
                <a:ea typeface="HY견고딕" pitchFamily="18" charset="-127"/>
              </a:endParaRPr>
            </a:p>
            <a:p>
              <a:pPr algn="l">
                <a:lnSpc>
                  <a:spcPct val="150000"/>
                </a:lnSpc>
                <a:buFontTx/>
                <a:buNone/>
              </a:pPr>
              <a:r>
                <a:rPr lang="ko-KR" altLang="en-US" sz="1500" dirty="0" smtClean="0">
                  <a:latin typeface="HY견고딕" pitchFamily="18" charset="-127"/>
                  <a:ea typeface="HY견고딕" pitchFamily="18" charset="-127"/>
                </a:rPr>
                <a:t>주택 사업 등 미래투자 가치가 기대되는 지역</a:t>
              </a:r>
              <a:endParaRPr lang="en-US" altLang="ko-KR" sz="1500" dirty="0">
                <a:latin typeface="HY견고딕" pitchFamily="18" charset="-127"/>
                <a:ea typeface="HY견고딕" pitchFamily="18" charset="-127"/>
              </a:endParaRPr>
            </a:p>
          </p:txBody>
        </p:sp>
        <p:pic>
          <p:nvPicPr>
            <p:cNvPr id="107" name="Picture 41" descr="point-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78" y="1601"/>
              <a:ext cx="111" cy="1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536" y="2156073"/>
            <a:ext cx="3960440" cy="1488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1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7544" y="4365104"/>
            <a:ext cx="3816424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Picture 4" descr="라인"/>
          <p:cNvPicPr>
            <a:picLocks noChangeAspect="1" noChangeArrowheads="1"/>
          </p:cNvPicPr>
          <p:nvPr/>
        </p:nvPicPr>
        <p:blipFill>
          <a:blip r:embed="rId2" cstate="print"/>
          <a:srcRect l="80711" t="77292"/>
          <a:stretch>
            <a:fillRect/>
          </a:stretch>
        </p:blipFill>
        <p:spPr bwMode="auto">
          <a:xfrm>
            <a:off x="7380288" y="5301208"/>
            <a:ext cx="1763712" cy="155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" name="Picture 3" descr="로고"/>
          <p:cNvPicPr>
            <a:picLocks noChangeAspect="1" noChangeArrowheads="1"/>
          </p:cNvPicPr>
          <p:nvPr/>
        </p:nvPicPr>
        <p:blipFill>
          <a:blip r:embed="rId9" cstate="print"/>
          <a:srcRect l="89375" t="88843"/>
          <a:stretch>
            <a:fillRect/>
          </a:stretch>
        </p:blipFill>
        <p:spPr bwMode="auto">
          <a:xfrm>
            <a:off x="8208962" y="6093296"/>
            <a:ext cx="97155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7" name="Group 46"/>
          <p:cNvGrpSpPr>
            <a:grpSpLocks/>
          </p:cNvGrpSpPr>
          <p:nvPr/>
        </p:nvGrpSpPr>
        <p:grpSpPr bwMode="auto">
          <a:xfrm>
            <a:off x="4788024" y="2996952"/>
            <a:ext cx="4665663" cy="588963"/>
            <a:chOff x="366" y="1582"/>
            <a:chExt cx="2939" cy="371"/>
          </a:xfrm>
        </p:grpSpPr>
        <p:grpSp>
          <p:nvGrpSpPr>
            <p:cNvPr id="49" name="Group 47"/>
            <p:cNvGrpSpPr>
              <a:grpSpLocks/>
            </p:cNvGrpSpPr>
            <p:nvPr/>
          </p:nvGrpSpPr>
          <p:grpSpPr bwMode="auto">
            <a:xfrm>
              <a:off x="366" y="1582"/>
              <a:ext cx="2930" cy="221"/>
              <a:chOff x="378" y="1510"/>
              <a:chExt cx="2930" cy="221"/>
            </a:xfrm>
          </p:grpSpPr>
          <p:sp>
            <p:nvSpPr>
              <p:cNvPr id="51" name="Text Box 34"/>
              <p:cNvSpPr txBox="1">
                <a:spLocks noChangeArrowheads="1"/>
              </p:cNvSpPr>
              <p:nvPr/>
            </p:nvSpPr>
            <p:spPr bwMode="auto">
              <a:xfrm>
                <a:off x="460" y="1510"/>
                <a:ext cx="2848" cy="221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l">
                  <a:lnSpc>
                    <a:spcPct val="105000"/>
                  </a:lnSpc>
                  <a:buFontTx/>
                  <a:buNone/>
                </a:pPr>
                <a:r>
                  <a:rPr lang="ko-KR" altLang="en-US" sz="1600" dirty="0" err="1" smtClean="0">
                    <a:latin typeface="HY견고딕" pitchFamily="18" charset="-127"/>
                    <a:ea typeface="HY견고딕" pitchFamily="18" charset="-127"/>
                  </a:rPr>
                  <a:t>창원오동동</a:t>
                </a:r>
                <a:r>
                  <a:rPr lang="ko-KR" altLang="en-US" sz="1600" dirty="0" smtClean="0"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en-US" altLang="ko-KR" sz="1400" dirty="0" smtClean="0">
                    <a:latin typeface="Arial" charset="0"/>
                    <a:ea typeface="HY견고딕" pitchFamily="18" charset="-127"/>
                  </a:rPr>
                  <a:t>“</a:t>
                </a:r>
                <a:r>
                  <a:rPr lang="ko-KR" altLang="en-US" sz="1400" dirty="0" err="1" smtClean="0">
                    <a:latin typeface="Arial" charset="0"/>
                    <a:ea typeface="HY견고딕" pitchFamily="18" charset="-127"/>
                  </a:rPr>
                  <a:t>마린파이브</a:t>
                </a:r>
                <a:r>
                  <a:rPr lang="en-US" altLang="ko-KR" sz="1400" dirty="0" smtClean="0">
                    <a:latin typeface="Arial" charset="0"/>
                    <a:ea typeface="HY견고딕" pitchFamily="18" charset="-127"/>
                  </a:rPr>
                  <a:t>”</a:t>
                </a:r>
                <a:r>
                  <a:rPr lang="en-US" altLang="ko-KR" sz="1400" dirty="0" smtClean="0"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ko-KR" altLang="en-US" sz="1600" dirty="0">
                    <a:latin typeface="HY견고딕" pitchFamily="18" charset="-127"/>
                    <a:ea typeface="HY견고딕" pitchFamily="18" charset="-127"/>
                  </a:rPr>
                  <a:t>아파트 분양가격 </a:t>
                </a:r>
                <a:endParaRPr lang="en-US" altLang="ko-KR" sz="1600" dirty="0">
                  <a:latin typeface="HY견고딕" pitchFamily="18" charset="-127"/>
                  <a:ea typeface="HY견고딕" pitchFamily="18" charset="-127"/>
                </a:endParaRPr>
              </a:p>
            </p:txBody>
          </p:sp>
          <p:pic>
            <p:nvPicPr>
              <p:cNvPr id="52" name="Picture 41" descr="point-1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378" y="1581"/>
                <a:ext cx="111" cy="1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50" name="Text Box 34"/>
            <p:cNvSpPr txBox="1">
              <a:spLocks noChangeArrowheads="1"/>
            </p:cNvSpPr>
            <p:nvPr/>
          </p:nvSpPr>
          <p:spPr bwMode="auto">
            <a:xfrm>
              <a:off x="457" y="1763"/>
              <a:ext cx="2848" cy="19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lnSpc>
                  <a:spcPct val="105000"/>
                </a:lnSpc>
                <a:buFontTx/>
                <a:buNone/>
              </a:pPr>
              <a:r>
                <a:rPr lang="en-US" altLang="ko-KR" sz="1300" dirty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(</a:t>
              </a:r>
              <a:r>
                <a:rPr lang="en-US" altLang="ko-KR" sz="1300" dirty="0" smtClean="0">
                  <a:solidFill>
                    <a:srgbClr val="0070C0"/>
                  </a:solidFill>
                  <a:latin typeface="Arial" charset="0"/>
                  <a:ea typeface="HY견고딕" pitchFamily="18" charset="-127"/>
                </a:rPr>
                <a:t>’</a:t>
              </a:r>
              <a:r>
                <a:rPr lang="en-US" altLang="ko-KR" sz="1300" dirty="0" smtClean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12.05</a:t>
              </a:r>
              <a:r>
                <a:rPr lang="ko-KR" altLang="en-US" sz="1300" dirty="0" smtClean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월 </a:t>
              </a:r>
              <a:r>
                <a:rPr lang="ko-KR" altLang="en-US" sz="1300" dirty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분양</a:t>
              </a:r>
              <a:r>
                <a:rPr lang="en-US" altLang="ko-KR" sz="1300" dirty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en-US" altLang="ko-KR" sz="1300" dirty="0" smtClean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34</a:t>
              </a:r>
              <a:r>
                <a:rPr lang="ko-KR" altLang="en-US" sz="1300" dirty="0" smtClean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평형</a:t>
              </a:r>
              <a:r>
                <a:rPr lang="en-US" altLang="ko-KR" sz="1300" dirty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en-US" altLang="ko-KR" sz="1300" dirty="0" smtClean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810</a:t>
              </a:r>
              <a:r>
                <a:rPr lang="ko-KR" altLang="en-US" sz="1300" dirty="0" smtClean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만원</a:t>
              </a:r>
              <a:r>
                <a:rPr lang="en-US" altLang="ko-KR" sz="1300" dirty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/3.3</a:t>
              </a:r>
              <a:r>
                <a:rPr lang="ko-KR" altLang="en-US" sz="1300" dirty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㎡</a:t>
              </a:r>
              <a:r>
                <a:rPr lang="en-US" altLang="ko-KR" sz="1300" dirty="0"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) 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theme1.xml><?xml version="1.0" encoding="utf-8"?>
<a:theme xmlns:a="http://schemas.openxmlformats.org/drawingml/2006/main" name="4_디자인 사용자 지정">
  <a:themeElements>
    <a:clrScheme name="4_디자인 사용자 지정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4_디자인 사용자 지정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99FF33">
                <a:alpha val="42999"/>
              </a:srgbClr>
            </a:gs>
            <a:gs pos="100000">
              <a:srgbClr val="99FF33">
                <a:gamma/>
                <a:tint val="0"/>
                <a:invGamma/>
              </a:srgbClr>
            </a:gs>
          </a:gsLst>
          <a:lin ang="0" scaled="1"/>
        </a:gradFill>
        <a:ln w="9525" cap="flat" cmpd="sng" algn="ctr">
          <a:noFill/>
          <a:prstDash val="sysDot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1" hangingPunct="1">
          <a:lnSpc>
            <a:spcPct val="120000"/>
          </a:lnSpc>
          <a:spcBef>
            <a:spcPct val="0"/>
          </a:spcBef>
          <a:spcAft>
            <a:spcPct val="0"/>
          </a:spcAft>
          <a:buClrTx/>
          <a:buSzTx/>
          <a:buFont typeface="Wingdings" pitchFamily="2" charset="2"/>
          <a:buNone/>
          <a:tabLst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Y헤드라인M" pitchFamily="18" charset="-127"/>
            <a:ea typeface="HY헤드라인M" pitchFamily="18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99FF33">
                <a:alpha val="42999"/>
              </a:srgbClr>
            </a:gs>
            <a:gs pos="100000">
              <a:srgbClr val="99FF33">
                <a:gamma/>
                <a:tint val="0"/>
                <a:invGamma/>
              </a:srgbClr>
            </a:gs>
          </a:gsLst>
          <a:lin ang="0" scaled="1"/>
        </a:gradFill>
        <a:ln w="9525" cap="flat" cmpd="sng" algn="ctr">
          <a:noFill/>
          <a:prstDash val="sysDot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1" hangingPunct="1">
          <a:lnSpc>
            <a:spcPct val="120000"/>
          </a:lnSpc>
          <a:spcBef>
            <a:spcPct val="0"/>
          </a:spcBef>
          <a:spcAft>
            <a:spcPct val="0"/>
          </a:spcAft>
          <a:buClrTx/>
          <a:buSzTx/>
          <a:buFont typeface="Wingdings" pitchFamily="2" charset="2"/>
          <a:buNone/>
          <a:tabLst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Y헤드라인M" pitchFamily="18" charset="-127"/>
            <a:ea typeface="HY헤드라인M" pitchFamily="18" charset="-127"/>
          </a:defRPr>
        </a:defPPr>
      </a:lstStyle>
    </a:lnDef>
  </a:objectDefaults>
  <a:extraClrSchemeLst>
    <a:extraClrScheme>
      <a:clrScheme name="4_디자인 사용자 지정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디자인 사용자 지정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디자인 사용자 지정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디자인 사용자 지정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디자인 사용자 지정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디자인 사용자 지정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디자인 사용자 지정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디자인 사용자 지정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디자인 사용자 지정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디자인 사용자 지정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디자인 사용자 지정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디자인 사용자 지정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5_디자인 사용자 지정">
  <a:themeElements>
    <a:clrScheme name="5_디자인 사용자 지정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5_디자인 사용자 지정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99FF33">
                <a:alpha val="42999"/>
              </a:srgbClr>
            </a:gs>
            <a:gs pos="100000">
              <a:srgbClr val="99FF33">
                <a:gamma/>
                <a:tint val="0"/>
                <a:invGamma/>
              </a:srgbClr>
            </a:gs>
          </a:gsLst>
          <a:lin ang="0" scaled="1"/>
        </a:gradFill>
        <a:ln w="9525" cap="flat" cmpd="sng" algn="ctr">
          <a:noFill/>
          <a:prstDash val="sysDot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1" hangingPunct="1">
          <a:lnSpc>
            <a:spcPct val="120000"/>
          </a:lnSpc>
          <a:spcBef>
            <a:spcPct val="0"/>
          </a:spcBef>
          <a:spcAft>
            <a:spcPct val="0"/>
          </a:spcAft>
          <a:buClrTx/>
          <a:buSzTx/>
          <a:buFont typeface="Wingdings" pitchFamily="2" charset="2"/>
          <a:buNone/>
          <a:tabLst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Y헤드라인M" pitchFamily="18" charset="-127"/>
            <a:ea typeface="HY헤드라인M" pitchFamily="18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99FF33">
                <a:alpha val="42999"/>
              </a:srgbClr>
            </a:gs>
            <a:gs pos="100000">
              <a:srgbClr val="99FF33">
                <a:gamma/>
                <a:tint val="0"/>
                <a:invGamma/>
              </a:srgbClr>
            </a:gs>
          </a:gsLst>
          <a:lin ang="0" scaled="1"/>
        </a:gradFill>
        <a:ln w="9525" cap="flat" cmpd="sng" algn="ctr">
          <a:noFill/>
          <a:prstDash val="sysDot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1" hangingPunct="1">
          <a:lnSpc>
            <a:spcPct val="120000"/>
          </a:lnSpc>
          <a:spcBef>
            <a:spcPct val="0"/>
          </a:spcBef>
          <a:spcAft>
            <a:spcPct val="0"/>
          </a:spcAft>
          <a:buClrTx/>
          <a:buSzTx/>
          <a:buFont typeface="Wingdings" pitchFamily="2" charset="2"/>
          <a:buNone/>
          <a:tabLst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Y헤드라인M" pitchFamily="18" charset="-127"/>
            <a:ea typeface="HY헤드라인M" pitchFamily="18" charset="-127"/>
          </a:defRPr>
        </a:defPPr>
      </a:lstStyle>
    </a:lnDef>
  </a:objectDefaults>
  <a:extraClrSchemeLst>
    <a:extraClrScheme>
      <a:clrScheme name="5_디자인 사용자 지정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디자인 사용자 지정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디자인 사용자 지정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디자인 사용자 지정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디자인 사용자 지정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디자인 사용자 지정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디자인 사용자 지정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디자인 사용자 지정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디자인 사용자 지정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디자인 사용자 지정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디자인 사용자 지정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디자인 사용자 지정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기본 디자인">
  <a:themeElements>
    <a:clrScheme name="기본 디자인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blipFill dpi="0" rotWithShape="1">
          <a:blip xmlns:r="http://schemas.openxmlformats.org/officeDocument/2006/relationships" r:embed="rId1" cstate="print"/>
          <a:srcRect/>
          <a:stretch>
            <a:fillRect/>
          </a:stretch>
        </a:blipFill>
        <a:ln w="9525" algn="ctr">
          <a:noFill/>
          <a:round/>
          <a:headEnd/>
          <a:tailEnd/>
        </a:ln>
      </a:spPr>
      <a:bodyPr/>
      <a:lstStyle>
        <a:defPPr algn="ctr" defTabSz="1042988">
          <a:defRPr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99FF33">
                <a:alpha val="42999"/>
              </a:srgbClr>
            </a:gs>
            <a:gs pos="100000">
              <a:srgbClr val="99FF33">
                <a:gamma/>
                <a:tint val="0"/>
                <a:invGamma/>
              </a:srgbClr>
            </a:gs>
          </a:gsLst>
          <a:lin ang="0" scaled="1"/>
        </a:gradFill>
        <a:ln w="9525" cap="flat" cmpd="sng" algn="ctr">
          <a:noFill/>
          <a:prstDash val="sysDot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1" hangingPunct="1">
          <a:lnSpc>
            <a:spcPct val="120000"/>
          </a:lnSpc>
          <a:spcBef>
            <a:spcPct val="0"/>
          </a:spcBef>
          <a:spcAft>
            <a:spcPct val="0"/>
          </a:spcAft>
          <a:buClrTx/>
          <a:buSzTx/>
          <a:buFont typeface="Wingdings" pitchFamily="2" charset="2"/>
          <a:buNone/>
          <a:tabLst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Y헤드라인M" pitchFamily="18" charset="-127"/>
            <a:ea typeface="HY헤드라인M" pitchFamily="18" charset="-127"/>
          </a:defRPr>
        </a:defPPr>
      </a:lstStyle>
    </a:lnDef>
    <a:txDef>
      <a:spPr bwMode="auto">
        <a:noFill/>
        <a:ln w="9525">
          <a:noFill/>
          <a:miter lim="800000"/>
          <a:headEnd/>
          <a:tailEnd/>
        </a:ln>
        <a:effectLst>
          <a:outerShdw dist="17961" dir="2700000" algn="ctr" rotWithShape="0">
            <a:schemeClr val="tx1"/>
          </a:outerShdw>
        </a:effectLst>
      </a:spPr>
      <a:bodyPr wrap="none" lIns="0" tIns="0" rIns="0" bIns="0">
        <a:spAutoFit/>
      </a:bodyPr>
      <a:lstStyle>
        <a:defPPr latinLnBrk="0">
          <a:buFontTx/>
          <a:buNone/>
          <a:defRPr sz="1400" dirty="0">
            <a:solidFill>
              <a:srgbClr val="0000FF"/>
            </a:solidFill>
            <a:latin typeface="HY울릉도M" pitchFamily="18" charset="-127"/>
            <a:ea typeface="HY울릉도M" pitchFamily="18" charset="-127"/>
          </a:defRPr>
        </a:defPPr>
      </a:lstStyle>
    </a:tx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디자인 사용자 지정">
  <a:themeElements>
    <a:clrScheme name="디자인 사용자 지정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디자인 사용자 지정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99FF33">
                <a:alpha val="42999"/>
              </a:srgbClr>
            </a:gs>
            <a:gs pos="100000">
              <a:srgbClr val="99FF33">
                <a:gamma/>
                <a:tint val="0"/>
                <a:invGamma/>
              </a:srgbClr>
            </a:gs>
          </a:gsLst>
          <a:lin ang="0" scaled="1"/>
        </a:gradFill>
        <a:ln w="9525" cap="flat" cmpd="sng" algn="ctr">
          <a:noFill/>
          <a:prstDash val="sysDot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1" hangingPunct="1">
          <a:lnSpc>
            <a:spcPct val="120000"/>
          </a:lnSpc>
          <a:spcBef>
            <a:spcPct val="0"/>
          </a:spcBef>
          <a:spcAft>
            <a:spcPct val="0"/>
          </a:spcAft>
          <a:buClrTx/>
          <a:buSzTx/>
          <a:buFont typeface="Wingdings" pitchFamily="2" charset="2"/>
          <a:buNone/>
          <a:tabLst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Y헤드라인M" pitchFamily="18" charset="-127"/>
            <a:ea typeface="HY헤드라인M" pitchFamily="18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99FF33">
                <a:alpha val="42999"/>
              </a:srgbClr>
            </a:gs>
            <a:gs pos="100000">
              <a:srgbClr val="99FF33">
                <a:gamma/>
                <a:tint val="0"/>
                <a:invGamma/>
              </a:srgbClr>
            </a:gs>
          </a:gsLst>
          <a:lin ang="0" scaled="1"/>
        </a:gradFill>
        <a:ln w="9525" cap="flat" cmpd="sng" algn="ctr">
          <a:noFill/>
          <a:prstDash val="sysDot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1" hangingPunct="1">
          <a:lnSpc>
            <a:spcPct val="120000"/>
          </a:lnSpc>
          <a:spcBef>
            <a:spcPct val="0"/>
          </a:spcBef>
          <a:spcAft>
            <a:spcPct val="0"/>
          </a:spcAft>
          <a:buClrTx/>
          <a:buSzTx/>
          <a:buFont typeface="Wingdings" pitchFamily="2" charset="2"/>
          <a:buNone/>
          <a:tabLst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Y헤드라인M" pitchFamily="18" charset="-127"/>
            <a:ea typeface="HY헤드라인M" pitchFamily="18" charset="-127"/>
          </a:defRPr>
        </a:defPPr>
      </a:lstStyle>
    </a:lnDef>
  </a:objectDefaults>
  <a:extraClrSchemeLst>
    <a:extraClrScheme>
      <a:clrScheme name="디자인 사용자 지정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디자인 사용자 지정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디자인 사용자 지정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디자인 사용자 지정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디자인 사용자 지정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디자인 사용자 지정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21557</TotalTime>
  <Words>380</Words>
  <Application>Microsoft Office PowerPoint</Application>
  <PresentationFormat>화면 슬라이드 쇼(4:3)</PresentationFormat>
  <Paragraphs>102</Paragraphs>
  <Slides>5</Slides>
  <Notes>3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5</vt:i4>
      </vt:variant>
    </vt:vector>
  </HeadingPairs>
  <TitlesOfParts>
    <vt:vector size="16" baseType="lpstr">
      <vt:lpstr>굴림</vt:lpstr>
      <vt:lpstr>Arial</vt:lpstr>
      <vt:lpstr>HY헤드라인M</vt:lpstr>
      <vt:lpstr>Wingdings</vt:lpstr>
      <vt:lpstr>HY견고딕</vt:lpstr>
      <vt:lpstr>맑은 고딕</vt:lpstr>
      <vt:lpstr>Times New Roman</vt:lpstr>
      <vt:lpstr>4_디자인 사용자 지정</vt:lpstr>
      <vt:lpstr>5_디자인 사용자 지정</vt:lpstr>
      <vt:lpstr>기본 디자인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</vt:vector>
  </TitlesOfParts>
  <Company>윤디자인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이상곤</dc:creator>
  <cp:lastModifiedBy>SEC</cp:lastModifiedBy>
  <cp:revision>1086</cp:revision>
  <dcterms:created xsi:type="dcterms:W3CDTF">2001-12-10T09:19:12Z</dcterms:created>
  <dcterms:modified xsi:type="dcterms:W3CDTF">2013-03-28T06:34:43Z</dcterms:modified>
</cp:coreProperties>
</file>