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63" r:id="rId5"/>
    <p:sldId id="651" r:id="rId6"/>
    <p:sldId id="743" r:id="rId7"/>
    <p:sldId id="279" r:id="rId8"/>
    <p:sldId id="613" r:id="rId9"/>
    <p:sldId id="767" r:id="rId10"/>
    <p:sldId id="640" r:id="rId11"/>
    <p:sldId id="768" r:id="rId12"/>
    <p:sldId id="745" r:id="rId13"/>
    <p:sldId id="741" r:id="rId14"/>
    <p:sldId id="738" r:id="rId15"/>
    <p:sldId id="721" r:id="rId16"/>
    <p:sldId id="740" r:id="rId17"/>
    <p:sldId id="770" r:id="rId18"/>
    <p:sldId id="733" r:id="rId19"/>
    <p:sldId id="635" r:id="rId20"/>
    <p:sldId id="749" r:id="rId21"/>
    <p:sldId id="766" r:id="rId22"/>
    <p:sldId id="742" r:id="rId23"/>
    <p:sldId id="765" r:id="rId24"/>
    <p:sldId id="771" r:id="rId25"/>
    <p:sldId id="473" r:id="rId26"/>
  </p:sldIdLst>
  <p:sldSz cx="10691813" cy="7559675"/>
  <p:notesSz cx="6807200" cy="9939338"/>
  <p:embeddedFontLst>
    <p:embeddedFont>
      <p:font typeface="HY견고딕" panose="02030600000101010101" pitchFamily="18" charset="-127"/>
      <p:regular r:id="rId29"/>
    </p:embeddedFont>
    <p:embeddedFont>
      <p:font typeface="HY견명조" panose="02030600000101010101" pitchFamily="18" charset="-127"/>
      <p:regular r:id="rId30"/>
    </p:embeddedFont>
    <p:embeddedFont>
      <p:font typeface="HY헤드라인M" panose="02030600000101010101" pitchFamily="18" charset="-127"/>
      <p:regular r:id="rId31"/>
    </p:embeddedFont>
    <p:embeddedFont>
      <p:font typeface="KoPub돋움체 Bold" panose="00000800000000000000" pitchFamily="2" charset="-127"/>
      <p:regular r:id="rId32"/>
      <p:bold r:id="rId33"/>
    </p:embeddedFont>
    <p:embeddedFont>
      <p:font typeface="Rix모던고딕 B" panose="02020603020101020101" pitchFamily="18" charset="-127"/>
      <p:regular r:id="rId34"/>
    </p:embeddedFont>
    <p:embeddedFont>
      <p:font typeface="Rix모던고딕 M" panose="02020603020101020101" pitchFamily="18" charset="-127"/>
      <p:regular r:id="rId35"/>
    </p:embeddedFont>
    <p:embeddedFont>
      <p:font typeface="나눔스퀘어 ExtraBold" panose="020B0600000101010101" pitchFamily="50" charset="-127"/>
      <p:bold r:id="rId36"/>
    </p:embeddedFont>
    <p:embeddedFont>
      <p:font typeface="맑은 고딕" panose="020B0503020000020004" pitchFamily="50" charset="-127"/>
      <p:regular r:id="rId37"/>
      <p:bold r:id="rId38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1pPr>
    <a:lvl2pPr marL="497684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2pPr>
    <a:lvl3pPr marL="995366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3pPr>
    <a:lvl4pPr marL="149305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4pPr>
    <a:lvl5pPr marL="1990733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5pPr>
    <a:lvl6pPr marL="2488416" algn="l" defTabSz="995366" rtl="0" eaLnBrk="1" latinLnBrk="1" hangingPunct="1"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6pPr>
    <a:lvl7pPr marL="2986099" algn="l" defTabSz="995366" rtl="0" eaLnBrk="1" latinLnBrk="1" hangingPunct="1"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7pPr>
    <a:lvl8pPr marL="3483783" algn="l" defTabSz="995366" rtl="0" eaLnBrk="1" latinLnBrk="1" hangingPunct="1"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8pPr>
    <a:lvl9pPr marL="3981465" algn="l" defTabSz="995366" rtl="0" eaLnBrk="1" latinLnBrk="1" hangingPunct="1">
      <a:defRPr kumimoji="1" kern="1200">
        <a:solidFill>
          <a:schemeClr val="tx1"/>
        </a:solidFill>
        <a:latin typeface="맑은 고딕" panose="020B0503020000020004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orient="horz" pos="4381" userDrawn="1">
          <p15:clr>
            <a:srgbClr val="A4A3A4"/>
          </p15:clr>
        </p15:guide>
        <p15:guide id="3" orient="horz" pos="631" userDrawn="1">
          <p15:clr>
            <a:srgbClr val="A4A3A4"/>
          </p15:clr>
        </p15:guide>
        <p15:guide id="4" orient="horz" pos="956" userDrawn="1">
          <p15:clr>
            <a:srgbClr val="A4A3A4"/>
          </p15:clr>
        </p15:guide>
        <p15:guide id="5" pos="185" userDrawn="1">
          <p15:clr>
            <a:srgbClr val="A4A3A4"/>
          </p15:clr>
        </p15:guide>
        <p15:guide id="6" pos="3368" userDrawn="1">
          <p15:clr>
            <a:srgbClr val="A4A3A4"/>
          </p15:clr>
        </p15:guide>
        <p15:guide id="7" pos="6550" userDrawn="1">
          <p15:clr>
            <a:srgbClr val="A4A3A4"/>
          </p15:clr>
        </p15:guide>
        <p15:guide id="8" pos="919" userDrawn="1">
          <p15:clr>
            <a:srgbClr val="A4A3A4"/>
          </p15:clr>
        </p15:guide>
        <p15:guide id="9" pos="3294" userDrawn="1">
          <p15:clr>
            <a:srgbClr val="A4A3A4"/>
          </p15:clr>
        </p15:guide>
        <p15:guide id="10" pos="3441" userDrawn="1">
          <p15:clr>
            <a:srgbClr val="A4A3A4"/>
          </p15:clr>
        </p15:guide>
        <p15:guide id="11" orient="horz" pos="435" userDrawn="1">
          <p15:clr>
            <a:srgbClr val="A4A3A4"/>
          </p15:clr>
        </p15:guide>
        <p15:guide id="12" orient="horz" pos="4001" userDrawn="1">
          <p15:clr>
            <a:srgbClr val="A4A3A4"/>
          </p15:clr>
        </p15:guide>
        <p15:guide id="13" orient="horz" pos="2916" userDrawn="1">
          <p15:clr>
            <a:srgbClr val="A4A3A4"/>
          </p15:clr>
        </p15:guide>
        <p15:guide id="14" orient="horz" pos="29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3E6E"/>
    <a:srgbClr val="0A255C"/>
    <a:srgbClr val="345997"/>
    <a:srgbClr val="3C5762"/>
    <a:srgbClr val="3A5E89"/>
    <a:srgbClr val="355D8D"/>
    <a:srgbClr val="66CCFF"/>
    <a:srgbClr val="355EA0"/>
    <a:srgbClr val="293A6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73" autoAdjust="0"/>
    <p:restoredTop sz="95100" autoAdjust="0"/>
  </p:normalViewPr>
  <p:slideViewPr>
    <p:cSldViewPr snapToGrid="0">
      <p:cViewPr varScale="1">
        <p:scale>
          <a:sx n="95" d="100"/>
          <a:sy n="95" d="100"/>
        </p:scale>
        <p:origin x="1920" y="102"/>
      </p:cViewPr>
      <p:guideLst>
        <p:guide orient="horz" pos="2381"/>
        <p:guide orient="horz" pos="4381"/>
        <p:guide orient="horz" pos="631"/>
        <p:guide orient="horz" pos="956"/>
        <p:guide pos="185"/>
        <p:guide pos="3368"/>
        <p:guide pos="6550"/>
        <p:guide pos="919"/>
        <p:guide pos="3294"/>
        <p:guide pos="3441"/>
        <p:guide orient="horz" pos="435"/>
        <p:guide orient="horz" pos="4001"/>
        <p:guide orient="horz" pos="2916"/>
        <p:guide orient="horz" pos="2981"/>
      </p:guideLst>
    </p:cSldViewPr>
  </p:slideViewPr>
  <p:outlineViewPr>
    <p:cViewPr>
      <p:scale>
        <a:sx n="50" d="100"/>
        <a:sy n="50" d="100"/>
      </p:scale>
      <p:origin x="0" y="-222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-4620"/>
    </p:cViewPr>
  </p:sorterViewPr>
  <p:notesViewPr>
    <p:cSldViewPr snapToGrid="0">
      <p:cViewPr varScale="1">
        <p:scale>
          <a:sx n="78" d="100"/>
          <a:sy n="78" d="100"/>
        </p:scale>
        <p:origin x="3132" y="96"/>
      </p:cViewPr>
      <p:guideLst>
        <p:guide orient="horz" pos="3128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17E5BD0-E5D2-4B90-8E78-D5A9E064823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5" y="0"/>
            <a:ext cx="2951162" cy="496888"/>
          </a:xfrm>
          <a:prstGeom prst="rect">
            <a:avLst/>
          </a:prstGeom>
        </p:spPr>
        <p:txBody>
          <a:bodyPr vert="horz" lIns="91479" tIns="45739" rIns="91479" bIns="45739" rtlCol="0"/>
          <a:lstStyle>
            <a:lvl1pPr algn="l" eaLnBrk="1" latinLnBrk="1" hangingPunct="1">
              <a:defRPr sz="1200">
                <a:latin typeface="KoPub돋움체 Bold" panose="02020603020101020101" pitchFamily="18" charset="-127"/>
              </a:defRPr>
            </a:lvl1pPr>
          </a:lstStyle>
          <a:p>
            <a:pPr>
              <a:defRPr/>
            </a:pPr>
            <a:endParaRPr lang="ko-KR" altLang="en-US" dirty="0">
              <a:latin typeface="HY견고딕" panose="02030600000101010101" pitchFamily="18" charset="-127"/>
            </a:endParaRP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5E30B21-BB42-4981-A90F-41EFFD12E5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6" y="0"/>
            <a:ext cx="2951162" cy="496888"/>
          </a:xfrm>
          <a:prstGeom prst="rect">
            <a:avLst/>
          </a:prstGeom>
        </p:spPr>
        <p:txBody>
          <a:bodyPr vert="horz" lIns="91479" tIns="45739" rIns="91479" bIns="45739" rtlCol="0"/>
          <a:lstStyle>
            <a:lvl1pPr algn="r" eaLnBrk="1" latinLnBrk="1" hangingPunct="1">
              <a:defRPr sz="1200">
                <a:latin typeface="KoPub돋움체 Bold" panose="02020603020101020101" pitchFamily="18" charset="-127"/>
              </a:defRPr>
            </a:lvl1pPr>
          </a:lstStyle>
          <a:p>
            <a:pPr>
              <a:defRPr/>
            </a:pPr>
            <a:fld id="{39CA59EA-7F78-4ECC-99C5-A88EFA5A3966}" type="datetimeFigureOut">
              <a:rPr lang="ko-KR" altLang="en-US">
                <a:latin typeface="HY견고딕" panose="02030600000101010101" pitchFamily="18" charset="-127"/>
              </a:rPr>
              <a:pPr>
                <a:defRPr/>
              </a:pPr>
              <a:t>2024-06-28</a:t>
            </a:fld>
            <a:endParaRPr lang="ko-KR" altLang="en-US" dirty="0">
              <a:latin typeface="HY견고딕" panose="02030600000101010101" pitchFamily="18" charset="-127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4E95467-A081-4304-BF91-5F3CFB1787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5" y="9440867"/>
            <a:ext cx="2951162" cy="496887"/>
          </a:xfrm>
          <a:prstGeom prst="rect">
            <a:avLst/>
          </a:prstGeom>
        </p:spPr>
        <p:txBody>
          <a:bodyPr vert="horz" lIns="91479" tIns="45739" rIns="91479" bIns="45739" rtlCol="0" anchor="b"/>
          <a:lstStyle>
            <a:lvl1pPr algn="l" eaLnBrk="1" latinLnBrk="1" hangingPunct="1">
              <a:defRPr sz="1200">
                <a:latin typeface="KoPub돋움체 Bold" panose="02020603020101020101" pitchFamily="18" charset="-127"/>
              </a:defRPr>
            </a:lvl1pPr>
          </a:lstStyle>
          <a:p>
            <a:pPr>
              <a:defRPr/>
            </a:pPr>
            <a:endParaRPr lang="ko-KR" altLang="en-US" dirty="0">
              <a:latin typeface="HY견고딕" panose="02030600000101010101" pitchFamily="18" charset="-127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F5DEE15-E2D7-4EC9-AA96-9DE7255BD8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6" y="9440867"/>
            <a:ext cx="2951162" cy="496887"/>
          </a:xfrm>
          <a:prstGeom prst="rect">
            <a:avLst/>
          </a:prstGeom>
        </p:spPr>
        <p:txBody>
          <a:bodyPr vert="horz" wrap="square" lIns="91479" tIns="45739" rIns="91479" bIns="45739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latin typeface="KoPub돋움체 Bold" pitchFamily="18" charset="-127"/>
              </a:defRPr>
            </a:lvl1pPr>
          </a:lstStyle>
          <a:p>
            <a:fld id="{38B7EDBF-9CAC-4CD6-83C3-2A1D1BD1A5AD}" type="slidenum">
              <a:rPr lang="ko-KR" altLang="en-US">
                <a:latin typeface="HY견고딕" panose="02030600000101010101" pitchFamily="18" charset="-127"/>
              </a:rPr>
              <a:pPr/>
              <a:t>‹#›</a:t>
            </a:fld>
            <a:endParaRPr lang="ko-KR" altLang="en-US" dirty="0">
              <a:latin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CD26F146-9FFA-4B6D-8F1D-C52266DCCD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5" y="0"/>
            <a:ext cx="2951162" cy="496888"/>
          </a:xfrm>
          <a:prstGeom prst="rect">
            <a:avLst/>
          </a:prstGeom>
        </p:spPr>
        <p:txBody>
          <a:bodyPr vert="horz" lIns="91438" tIns="45718" rIns="91438" bIns="45718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CBDB2C7-0918-4134-928B-1302A22B010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6" y="0"/>
            <a:ext cx="2951162" cy="496888"/>
          </a:xfrm>
          <a:prstGeom prst="rect">
            <a:avLst/>
          </a:prstGeom>
        </p:spPr>
        <p:txBody>
          <a:bodyPr vert="horz" lIns="91438" tIns="45718" rIns="91438" bIns="45718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</a:lstStyle>
          <a:p>
            <a:pPr>
              <a:defRPr/>
            </a:pPr>
            <a:fld id="{50CEE65E-2F9B-42BB-9F83-413A60B1EA2C}" type="datetimeFigureOut">
              <a:rPr lang="ko-KR" altLang="en-US" smtClean="0"/>
              <a:pPr>
                <a:defRPr/>
              </a:pPr>
              <a:t>2024-06-28</a:t>
            </a:fld>
            <a:endParaRPr lang="ko-KR" altLang="en-US" dirty="0"/>
          </a:p>
        </p:txBody>
      </p:sp>
      <p:sp>
        <p:nvSpPr>
          <p:cNvPr id="4" name="슬라이드 이미지 개체 틀 3">
            <a:extLst>
              <a:ext uri="{FF2B5EF4-FFF2-40B4-BE49-F238E27FC236}">
                <a16:creationId xmlns:a16="http://schemas.microsoft.com/office/drawing/2014/main" id="{5AB53BE1-E802-4638-A29E-C84382CB26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1525" y="746125"/>
            <a:ext cx="526415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8" tIns="45718" rIns="91438" bIns="45718" rtlCol="0" anchor="ctr"/>
          <a:lstStyle/>
          <a:p>
            <a:pPr lvl="0"/>
            <a:endParaRPr lang="ko-KR" altLang="en-US" noProof="0" dirty="0"/>
          </a:p>
        </p:txBody>
      </p:sp>
      <p:sp>
        <p:nvSpPr>
          <p:cNvPr id="5" name="슬라이드 노트 개체 틀 4">
            <a:extLst>
              <a:ext uri="{FF2B5EF4-FFF2-40B4-BE49-F238E27FC236}">
                <a16:creationId xmlns:a16="http://schemas.microsoft.com/office/drawing/2014/main" id="{38123656-63ED-401D-BF97-A38562D191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44" y="4719640"/>
            <a:ext cx="5445124" cy="4473575"/>
          </a:xfrm>
          <a:prstGeom prst="rect">
            <a:avLst/>
          </a:prstGeom>
        </p:spPr>
        <p:txBody>
          <a:bodyPr vert="horz" lIns="91438" tIns="45718" rIns="91438" bIns="45718" rtlCol="0"/>
          <a:lstStyle/>
          <a:p>
            <a:pPr lvl="0"/>
            <a:r>
              <a:rPr lang="ko-KR" altLang="en-US" noProof="0" dirty="0"/>
              <a:t>마스터 텍스트 스타일을 편집합니다</a:t>
            </a:r>
          </a:p>
          <a:p>
            <a:pPr lvl="1"/>
            <a:r>
              <a:rPr lang="ko-KR" altLang="en-US" noProof="0" dirty="0"/>
              <a:t>둘째 수준</a:t>
            </a:r>
          </a:p>
          <a:p>
            <a:pPr lvl="2"/>
            <a:r>
              <a:rPr lang="ko-KR" altLang="en-US" noProof="0" dirty="0"/>
              <a:t>셋째 수준</a:t>
            </a:r>
          </a:p>
          <a:p>
            <a:pPr lvl="3"/>
            <a:r>
              <a:rPr lang="ko-KR" altLang="en-US" noProof="0" dirty="0"/>
              <a:t>넷째 수준</a:t>
            </a:r>
          </a:p>
          <a:p>
            <a:pPr lvl="4"/>
            <a:r>
              <a:rPr lang="ko-KR" altLang="en-US" noProof="0" dirty="0"/>
              <a:t>다섯째 수준</a:t>
            </a: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3339C75-44EF-463D-A590-86BF9A1B14A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5" y="9440867"/>
            <a:ext cx="2951162" cy="496887"/>
          </a:xfrm>
          <a:prstGeom prst="rect">
            <a:avLst/>
          </a:prstGeom>
        </p:spPr>
        <p:txBody>
          <a:bodyPr vert="horz" lIns="91438" tIns="45718" rIns="91438" bIns="45718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CE3F1C9-E4E0-476E-8763-B81087684A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6" y="9440867"/>
            <a:ext cx="2951162" cy="496887"/>
          </a:xfrm>
          <a:prstGeom prst="rect">
            <a:avLst/>
          </a:prstGeom>
        </p:spPr>
        <p:txBody>
          <a:bodyPr vert="horz" wrap="square" lIns="91438" tIns="45718" rIns="91438" bIns="45718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</a:lstStyle>
          <a:p>
            <a:fld id="{4D3DFD98-8ABE-4536-AC37-3ED67EFD759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sz="1306" kern="1200">
        <a:solidFill>
          <a:schemeClr val="tx1"/>
        </a:solidFill>
        <a:latin typeface="HY견고딕" panose="02030600000101010101" pitchFamily="18" charset="-127"/>
        <a:ea typeface="HY견고딕" panose="02030600000101010101" pitchFamily="18" charset="-127"/>
        <a:cs typeface="+mn-cs"/>
      </a:defRPr>
    </a:lvl1pPr>
    <a:lvl2pPr marL="497684" algn="l" rtl="0" eaLnBrk="0" fontAlgn="base" latinLnBrk="1" hangingPunct="0">
      <a:spcBef>
        <a:spcPct val="30000"/>
      </a:spcBef>
      <a:spcAft>
        <a:spcPct val="0"/>
      </a:spcAft>
      <a:defRPr sz="1306" kern="1200">
        <a:solidFill>
          <a:schemeClr val="tx1"/>
        </a:solidFill>
        <a:latin typeface="HY견고딕" panose="02030600000101010101" pitchFamily="18" charset="-127"/>
        <a:ea typeface="HY견고딕" panose="02030600000101010101" pitchFamily="18" charset="-127"/>
        <a:cs typeface="+mn-cs"/>
      </a:defRPr>
    </a:lvl2pPr>
    <a:lvl3pPr marL="995366" algn="l" rtl="0" eaLnBrk="0" fontAlgn="base" latinLnBrk="1" hangingPunct="0">
      <a:spcBef>
        <a:spcPct val="30000"/>
      </a:spcBef>
      <a:spcAft>
        <a:spcPct val="0"/>
      </a:spcAft>
      <a:defRPr sz="1306" kern="1200">
        <a:solidFill>
          <a:schemeClr val="tx1"/>
        </a:solidFill>
        <a:latin typeface="HY견고딕" panose="02030600000101010101" pitchFamily="18" charset="-127"/>
        <a:ea typeface="HY견고딕" panose="02030600000101010101" pitchFamily="18" charset="-127"/>
        <a:cs typeface="+mn-cs"/>
      </a:defRPr>
    </a:lvl3pPr>
    <a:lvl4pPr marL="1493050" algn="l" rtl="0" eaLnBrk="0" fontAlgn="base" latinLnBrk="1" hangingPunct="0">
      <a:spcBef>
        <a:spcPct val="30000"/>
      </a:spcBef>
      <a:spcAft>
        <a:spcPct val="0"/>
      </a:spcAft>
      <a:defRPr sz="1306" kern="1200">
        <a:solidFill>
          <a:schemeClr val="tx1"/>
        </a:solidFill>
        <a:latin typeface="HY견고딕" panose="02030600000101010101" pitchFamily="18" charset="-127"/>
        <a:ea typeface="HY견고딕" panose="02030600000101010101" pitchFamily="18" charset="-127"/>
        <a:cs typeface="+mn-cs"/>
      </a:defRPr>
    </a:lvl4pPr>
    <a:lvl5pPr marL="1990733" algn="l" rtl="0" eaLnBrk="0" fontAlgn="base" latinLnBrk="1" hangingPunct="0">
      <a:spcBef>
        <a:spcPct val="30000"/>
      </a:spcBef>
      <a:spcAft>
        <a:spcPct val="0"/>
      </a:spcAft>
      <a:defRPr sz="1306" kern="1200">
        <a:solidFill>
          <a:schemeClr val="tx1"/>
        </a:solidFill>
        <a:latin typeface="HY견고딕" panose="02030600000101010101" pitchFamily="18" charset="-127"/>
        <a:ea typeface="HY견고딕" panose="02030600000101010101" pitchFamily="18" charset="-127"/>
        <a:cs typeface="+mn-cs"/>
      </a:defRPr>
    </a:lvl5pPr>
    <a:lvl6pPr marL="2488416" algn="l" defTabSz="995366" rtl="0" eaLnBrk="1" latinLnBrk="1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099" algn="l" defTabSz="995366" rtl="0" eaLnBrk="1" latinLnBrk="1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3783" algn="l" defTabSz="995366" rtl="0" eaLnBrk="1" latinLnBrk="1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1465" algn="l" defTabSz="995366" rtl="0" eaLnBrk="1" latinLnBrk="1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슬라이드 이미지 개체 틀 1">
            <a:extLst>
              <a:ext uri="{FF2B5EF4-FFF2-40B4-BE49-F238E27FC236}">
                <a16:creationId xmlns:a16="http://schemas.microsoft.com/office/drawing/2014/main" id="{F034BCC2-574C-4E5C-A611-BA9B2D5CF4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415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슬라이드 노트 개체 틀 2">
            <a:extLst>
              <a:ext uri="{FF2B5EF4-FFF2-40B4-BE49-F238E27FC236}">
                <a16:creationId xmlns:a16="http://schemas.microsoft.com/office/drawing/2014/main" id="{3576DE25-44D9-40F6-AB5A-B1A438142F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9220" name="슬라이드 번호 개체 틀 2">
            <a:extLst>
              <a:ext uri="{FF2B5EF4-FFF2-40B4-BE49-F238E27FC236}">
                <a16:creationId xmlns:a16="http://schemas.microsoft.com/office/drawing/2014/main" id="{122979DD-2F2A-4C70-AB74-BE1B64CFF9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557" indent="-285598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2397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599356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6315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3273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022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7189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414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fld id="{E0905E72-58A2-4EE4-B9C0-200E3C536D81}" type="slidenum">
              <a:rPr kumimoji="0" lang="ko-KR" altLang="en-US">
                <a:latin typeface="HY견고딕" panose="02030600000101010101" pitchFamily="18" charset="-127"/>
                <a:ea typeface="HY견고딕" panose="02030600000101010101" pitchFamily="18" charset="-127"/>
              </a:rPr>
              <a:pPr/>
              <a:t>0</a:t>
            </a:fld>
            <a:endParaRPr kumimoji="0"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슬라이드 이미지 개체 틀 1">
            <a:extLst>
              <a:ext uri="{FF2B5EF4-FFF2-40B4-BE49-F238E27FC236}">
                <a16:creationId xmlns:a16="http://schemas.microsoft.com/office/drawing/2014/main" id="{A5DE0C6F-8149-4285-9B22-A69DC1B330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415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슬라이드 노트 개체 틀 2">
            <a:extLst>
              <a:ext uri="{FF2B5EF4-FFF2-40B4-BE49-F238E27FC236}">
                <a16:creationId xmlns:a16="http://schemas.microsoft.com/office/drawing/2014/main" id="{01A52601-69FB-4F22-82EA-521721EDCC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73732" name="슬라이드 번호 개체 틀 2">
            <a:extLst>
              <a:ext uri="{FF2B5EF4-FFF2-40B4-BE49-F238E27FC236}">
                <a16:creationId xmlns:a16="http://schemas.microsoft.com/office/drawing/2014/main" id="{52D50D10-D9D6-48E5-8867-62EE3422C3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557" indent="-285598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2397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599356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6315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3273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022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7189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414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fld id="{5CBA1109-21F8-4067-8080-60379578ADFC}" type="slidenum">
              <a:rPr kumimoji="0" lang="ko-KR" altLang="en-US">
                <a:latin typeface="HY견고딕" panose="02030600000101010101" pitchFamily="18" charset="-127"/>
                <a:ea typeface="HY견고딕" panose="02030600000101010101" pitchFamily="18" charset="-127"/>
              </a:rPr>
              <a:pPr/>
              <a:t>21</a:t>
            </a:fld>
            <a:endParaRPr kumimoji="0"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슬라이드 이미지 개체 틀 1">
            <a:extLst>
              <a:ext uri="{FF2B5EF4-FFF2-40B4-BE49-F238E27FC236}">
                <a16:creationId xmlns:a16="http://schemas.microsoft.com/office/drawing/2014/main" id="{F034BCC2-574C-4E5C-A611-BA9B2D5CF4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415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슬라이드 노트 개체 틀 2">
            <a:extLst>
              <a:ext uri="{FF2B5EF4-FFF2-40B4-BE49-F238E27FC236}">
                <a16:creationId xmlns:a16="http://schemas.microsoft.com/office/drawing/2014/main" id="{3576DE25-44D9-40F6-AB5A-B1A438142F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9220" name="슬라이드 번호 개체 틀 2">
            <a:extLst>
              <a:ext uri="{FF2B5EF4-FFF2-40B4-BE49-F238E27FC236}">
                <a16:creationId xmlns:a16="http://schemas.microsoft.com/office/drawing/2014/main" id="{122979DD-2F2A-4C70-AB74-BE1B64CFF9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557" indent="-285598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2397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599356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6315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3273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022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7189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414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fld id="{E0905E72-58A2-4EE4-B9C0-200E3C536D81}" type="slidenum">
              <a:rPr kumimoji="0" lang="ko-KR" altLang="en-US">
                <a:latin typeface="HY견고딕" panose="02030600000101010101" pitchFamily="18" charset="-127"/>
                <a:ea typeface="HY견고딕" panose="02030600000101010101" pitchFamily="18" charset="-127"/>
              </a:rPr>
              <a:pPr/>
              <a:t>1</a:t>
            </a:fld>
            <a:endParaRPr kumimoji="0"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010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슬라이드 이미지 개체 틀 1">
            <a:extLst>
              <a:ext uri="{FF2B5EF4-FFF2-40B4-BE49-F238E27FC236}">
                <a16:creationId xmlns:a16="http://schemas.microsoft.com/office/drawing/2014/main" id="{B8F5625D-5D0C-4A2E-BA37-C49087BD5D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415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슬라이드 노트 개체 틀 2">
            <a:extLst>
              <a:ext uri="{FF2B5EF4-FFF2-40B4-BE49-F238E27FC236}">
                <a16:creationId xmlns:a16="http://schemas.microsoft.com/office/drawing/2014/main" id="{9DCCD5FE-102B-48C5-972E-BF5DC9B167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2292" name="슬라이드 번호 개체 틀 2">
            <a:extLst>
              <a:ext uri="{FF2B5EF4-FFF2-40B4-BE49-F238E27FC236}">
                <a16:creationId xmlns:a16="http://schemas.microsoft.com/office/drawing/2014/main" id="{35C61035-A8FD-4487-A088-C969DC024A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557" indent="-285598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2397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599356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6315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3273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022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7189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414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fld id="{3EF989EF-17DE-4BC1-8E1A-50494C0CBA2F}" type="slidenum">
              <a:rPr kumimoji="0" lang="ko-KR" altLang="en-US">
                <a:latin typeface="HY견고딕" panose="02030600000101010101" pitchFamily="18" charset="-127"/>
                <a:ea typeface="HY견고딕" panose="02030600000101010101" pitchFamily="18" charset="-127"/>
              </a:rPr>
              <a:pPr/>
              <a:t>3</a:t>
            </a:fld>
            <a:endParaRPr kumimoji="0"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슬라이드 이미지 개체 틀 1">
            <a:extLst>
              <a:ext uri="{FF2B5EF4-FFF2-40B4-BE49-F238E27FC236}">
                <a16:creationId xmlns:a16="http://schemas.microsoft.com/office/drawing/2014/main" id="{22A760DB-CAD5-4D75-9A38-6BEAE9ECA13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415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슬라이드 노트 개체 틀 2">
            <a:extLst>
              <a:ext uri="{FF2B5EF4-FFF2-40B4-BE49-F238E27FC236}">
                <a16:creationId xmlns:a16="http://schemas.microsoft.com/office/drawing/2014/main" id="{F6289887-F807-4EA3-BDEA-EDB6494BC3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4340" name="슬라이드 번호 개체 틀 2">
            <a:extLst>
              <a:ext uri="{FF2B5EF4-FFF2-40B4-BE49-F238E27FC236}">
                <a16:creationId xmlns:a16="http://schemas.microsoft.com/office/drawing/2014/main" id="{C142A67E-5E82-4778-BEAB-22253CDEF1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557" indent="-285598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2397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599356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6315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3273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022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7189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414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fld id="{3276596D-0632-473A-AA66-427A4A5BFF13}" type="slidenum">
              <a:rPr kumimoji="0" lang="ko-KR" altLang="en-US">
                <a:latin typeface="HY견고딕" panose="02030600000101010101" pitchFamily="18" charset="-127"/>
                <a:ea typeface="HY견고딕" panose="02030600000101010101" pitchFamily="18" charset="-127"/>
              </a:rPr>
              <a:pPr/>
              <a:t>4</a:t>
            </a:fld>
            <a:endParaRPr kumimoji="0"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슬라이드 이미지 개체 틀 1">
            <a:extLst>
              <a:ext uri="{FF2B5EF4-FFF2-40B4-BE49-F238E27FC236}">
                <a16:creationId xmlns:a16="http://schemas.microsoft.com/office/drawing/2014/main" id="{077CA7E7-3DEA-4BBE-B4BD-8B23914DC2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415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슬라이드 노트 개체 틀 2">
            <a:extLst>
              <a:ext uri="{FF2B5EF4-FFF2-40B4-BE49-F238E27FC236}">
                <a16:creationId xmlns:a16="http://schemas.microsoft.com/office/drawing/2014/main" id="{AEC882FE-DEDF-4707-8CEF-D363307873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7412" name="슬라이드 번호 개체 틀 2">
            <a:extLst>
              <a:ext uri="{FF2B5EF4-FFF2-40B4-BE49-F238E27FC236}">
                <a16:creationId xmlns:a16="http://schemas.microsoft.com/office/drawing/2014/main" id="{FD291EDA-9DC8-47B2-BD1E-C5F429EF24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557" indent="-285598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2397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599356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6315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3273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022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7189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414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fld id="{6DCA95DF-8074-488A-8E8E-1E2956782655}" type="slidenum">
              <a:rPr kumimoji="0" lang="ko-KR" altLang="en-US">
                <a:latin typeface="HY견고딕" panose="02030600000101010101" pitchFamily="18" charset="-127"/>
                <a:ea typeface="HY견고딕" panose="02030600000101010101" pitchFamily="18" charset="-127"/>
              </a:rPr>
              <a:pPr/>
              <a:t>15</a:t>
            </a:fld>
            <a:endParaRPr kumimoji="0"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슬라이드 이미지 개체 틀 1">
            <a:extLst>
              <a:ext uri="{FF2B5EF4-FFF2-40B4-BE49-F238E27FC236}">
                <a16:creationId xmlns:a16="http://schemas.microsoft.com/office/drawing/2014/main" id="{077CA7E7-3DEA-4BBE-B4BD-8B23914DC2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415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슬라이드 노트 개체 틀 2">
            <a:extLst>
              <a:ext uri="{FF2B5EF4-FFF2-40B4-BE49-F238E27FC236}">
                <a16:creationId xmlns:a16="http://schemas.microsoft.com/office/drawing/2014/main" id="{AEC882FE-DEDF-4707-8CEF-D363307873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7412" name="슬라이드 번호 개체 틀 2">
            <a:extLst>
              <a:ext uri="{FF2B5EF4-FFF2-40B4-BE49-F238E27FC236}">
                <a16:creationId xmlns:a16="http://schemas.microsoft.com/office/drawing/2014/main" id="{FD291EDA-9DC8-47B2-BD1E-C5F429EF24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557" indent="-285598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2397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599356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6315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3273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022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7189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414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fld id="{6DCA95DF-8074-488A-8E8E-1E2956782655}" type="slidenum">
              <a:rPr kumimoji="0" lang="ko-KR" altLang="en-US">
                <a:latin typeface="HY견고딕" panose="02030600000101010101" pitchFamily="18" charset="-127"/>
                <a:ea typeface="HY견고딕" panose="02030600000101010101" pitchFamily="18" charset="-127"/>
              </a:rPr>
              <a:pPr/>
              <a:t>16</a:t>
            </a:fld>
            <a:endParaRPr kumimoji="0"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0055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슬라이드 이미지 개체 틀 1">
            <a:extLst>
              <a:ext uri="{FF2B5EF4-FFF2-40B4-BE49-F238E27FC236}">
                <a16:creationId xmlns:a16="http://schemas.microsoft.com/office/drawing/2014/main" id="{077CA7E7-3DEA-4BBE-B4BD-8B23914DC2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415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슬라이드 노트 개체 틀 2">
            <a:extLst>
              <a:ext uri="{FF2B5EF4-FFF2-40B4-BE49-F238E27FC236}">
                <a16:creationId xmlns:a16="http://schemas.microsoft.com/office/drawing/2014/main" id="{AEC882FE-DEDF-4707-8CEF-D363307873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7412" name="슬라이드 번호 개체 틀 2">
            <a:extLst>
              <a:ext uri="{FF2B5EF4-FFF2-40B4-BE49-F238E27FC236}">
                <a16:creationId xmlns:a16="http://schemas.microsoft.com/office/drawing/2014/main" id="{FD291EDA-9DC8-47B2-BD1E-C5F429EF24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557" indent="-285598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2397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599356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6315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3273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022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7189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414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fld id="{6DCA95DF-8074-488A-8E8E-1E2956782655}" type="slidenum">
              <a:rPr kumimoji="0" lang="ko-KR" altLang="en-US">
                <a:latin typeface="HY견고딕" panose="02030600000101010101" pitchFamily="18" charset="-127"/>
                <a:ea typeface="HY견고딕" panose="02030600000101010101" pitchFamily="18" charset="-127"/>
              </a:rPr>
              <a:pPr/>
              <a:t>18</a:t>
            </a:fld>
            <a:endParaRPr kumimoji="0"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344027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슬라이드 이미지 개체 틀 1">
            <a:extLst>
              <a:ext uri="{FF2B5EF4-FFF2-40B4-BE49-F238E27FC236}">
                <a16:creationId xmlns:a16="http://schemas.microsoft.com/office/drawing/2014/main" id="{077CA7E7-3DEA-4BBE-B4BD-8B23914DC2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415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슬라이드 노트 개체 틀 2">
            <a:extLst>
              <a:ext uri="{FF2B5EF4-FFF2-40B4-BE49-F238E27FC236}">
                <a16:creationId xmlns:a16="http://schemas.microsoft.com/office/drawing/2014/main" id="{AEC882FE-DEDF-4707-8CEF-D363307873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7412" name="슬라이드 번호 개체 틀 2">
            <a:extLst>
              <a:ext uri="{FF2B5EF4-FFF2-40B4-BE49-F238E27FC236}">
                <a16:creationId xmlns:a16="http://schemas.microsoft.com/office/drawing/2014/main" id="{FD291EDA-9DC8-47B2-BD1E-C5F429EF24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557" indent="-285598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2397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599356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6315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3273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022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7189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414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fld id="{6DCA95DF-8074-488A-8E8E-1E2956782655}" type="slidenum">
              <a:rPr kumimoji="0" lang="ko-KR" altLang="en-US">
                <a:latin typeface="HY견고딕" panose="02030600000101010101" pitchFamily="18" charset="-127"/>
                <a:ea typeface="HY견고딕" panose="02030600000101010101" pitchFamily="18" charset="-127"/>
              </a:rPr>
              <a:pPr/>
              <a:t>19</a:t>
            </a:fld>
            <a:endParaRPr kumimoji="0"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21397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슬라이드 이미지 개체 틀 1">
            <a:extLst>
              <a:ext uri="{FF2B5EF4-FFF2-40B4-BE49-F238E27FC236}">
                <a16:creationId xmlns:a16="http://schemas.microsoft.com/office/drawing/2014/main" id="{077CA7E7-3DEA-4BBE-B4BD-8B23914DC2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415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슬라이드 노트 개체 틀 2">
            <a:extLst>
              <a:ext uri="{FF2B5EF4-FFF2-40B4-BE49-F238E27FC236}">
                <a16:creationId xmlns:a16="http://schemas.microsoft.com/office/drawing/2014/main" id="{AEC882FE-DEDF-4707-8CEF-D363307873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7412" name="슬라이드 번호 개체 틀 2">
            <a:extLst>
              <a:ext uri="{FF2B5EF4-FFF2-40B4-BE49-F238E27FC236}">
                <a16:creationId xmlns:a16="http://schemas.microsoft.com/office/drawing/2014/main" id="{FD291EDA-9DC8-47B2-BD1E-C5F429EF24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557" indent="-285598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2397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599356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6315" indent="-22848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3273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022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7189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4148" indent="-2284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fld id="{6DCA95DF-8074-488A-8E8E-1E2956782655}" type="slidenum">
              <a:rPr kumimoji="0" lang="ko-KR" altLang="en-US">
                <a:latin typeface="HY견고딕" panose="02030600000101010101" pitchFamily="18" charset="-127"/>
                <a:ea typeface="HY견고딕" panose="02030600000101010101" pitchFamily="18" charset="-127"/>
              </a:rPr>
              <a:pPr/>
              <a:t>20</a:t>
            </a:fld>
            <a:endParaRPr kumimoji="0"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568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837B786-5493-4E4A-8714-1F97071430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89" b="5145"/>
          <a:stretch/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56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99D4AE-1CF1-9B8A-C4BD-5CC5B7DF992D}"/>
              </a:ext>
            </a:extLst>
          </p:cNvPr>
          <p:cNvSpPr txBox="1"/>
          <p:nvPr userDrawn="1"/>
        </p:nvSpPr>
        <p:spPr>
          <a:xfrm>
            <a:off x="0" y="7181990"/>
            <a:ext cx="1069181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fld id="{AF301734-EBB2-43ED-9581-90BE7F3735C0}" type="slidenum">
              <a:rPr lang="ko-KR" altLang="en-US" sz="1000" smtClean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pPr algn="ctr"/>
              <a:t>‹#›</a:t>
            </a:fld>
            <a:r>
              <a:rPr lang="ko-KR" altLang="en-US" sz="100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00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endParaRPr lang="ko-KR" altLang="en-US" sz="1000" dirty="0">
              <a:ln>
                <a:solidFill>
                  <a:schemeClr val="tx1">
                    <a:lumMod val="65000"/>
                    <a:lumOff val="35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56EF2A-3919-577C-A35B-A40DC2CD29B3}"/>
              </a:ext>
            </a:extLst>
          </p:cNvPr>
          <p:cNvSpPr txBox="1"/>
          <p:nvPr userDrawn="1"/>
        </p:nvSpPr>
        <p:spPr>
          <a:xfrm>
            <a:off x="7072205" y="7181990"/>
            <a:ext cx="3286156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r">
              <a:defRPr sz="1200" b="0" i="0" spc="-5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1pPr>
          </a:lstStyle>
          <a:p>
            <a:pPr lvl="0"/>
            <a:r>
              <a:rPr lang="ko-KR" altLang="en-US" sz="1000" b="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공단고가교</a:t>
            </a:r>
            <a:r>
              <a:rPr lang="en-US" altLang="ko-KR" sz="1000" b="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~</a:t>
            </a:r>
            <a:r>
              <a:rPr lang="ko-KR" altLang="en-US" sz="1000" b="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서인천</a:t>
            </a:r>
            <a:r>
              <a:rPr lang="en-US" altLang="ko-KR" sz="1000" b="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IC </a:t>
            </a:r>
            <a:r>
              <a:rPr lang="ko-KR" altLang="en-US" sz="1000" b="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혼잡도로 개설사업 건설공사 기본계획</a:t>
            </a:r>
          </a:p>
        </p:txBody>
      </p:sp>
    </p:spTree>
    <p:extLst>
      <p:ext uri="{BB962C8B-B14F-4D97-AF65-F5344CB8AC3E}">
        <p14:creationId xmlns:p14="http://schemas.microsoft.com/office/powerpoint/2010/main" val="3522832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4BAA32-9940-0F42-90E6-476DD3513E40}"/>
              </a:ext>
            </a:extLst>
          </p:cNvPr>
          <p:cNvSpPr txBox="1"/>
          <p:nvPr userDrawn="1"/>
        </p:nvSpPr>
        <p:spPr>
          <a:xfrm>
            <a:off x="0" y="7181990"/>
            <a:ext cx="1069181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fld id="{AF301734-EBB2-43ED-9581-90BE7F3735C0}" type="slidenum">
              <a:rPr lang="ko-KR" altLang="en-US" sz="1000" smtClean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pPr algn="ctr"/>
              <a:t>‹#›</a:t>
            </a:fld>
            <a:r>
              <a:rPr lang="ko-KR" altLang="en-US" sz="100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00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endParaRPr lang="ko-KR" altLang="en-US" sz="1000" dirty="0">
              <a:ln>
                <a:solidFill>
                  <a:schemeClr val="tx1">
                    <a:lumMod val="65000"/>
                    <a:lumOff val="35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D6B205-91C3-B85E-DDDE-41A2FEDEE928}"/>
              </a:ext>
            </a:extLst>
          </p:cNvPr>
          <p:cNvSpPr txBox="1"/>
          <p:nvPr userDrawn="1"/>
        </p:nvSpPr>
        <p:spPr>
          <a:xfrm>
            <a:off x="7314258" y="7181990"/>
            <a:ext cx="304410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r">
              <a:defRPr sz="1200" b="0" i="0" spc="-5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1pPr>
          </a:lstStyle>
          <a:p>
            <a:pPr lvl="0"/>
            <a:r>
              <a:rPr lang="ko-KR" altLang="en-US" sz="1000" b="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인천대로 일반화 도로개량</a:t>
            </a:r>
            <a:r>
              <a:rPr lang="en-US" altLang="ko-KR" sz="1000" b="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(2</a:t>
            </a:r>
            <a:r>
              <a:rPr lang="ko-KR" altLang="en-US" sz="1000" b="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단계</a:t>
            </a:r>
            <a:r>
              <a:rPr lang="en-US" altLang="ko-KR" sz="1000" b="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 </a:t>
            </a:r>
            <a:r>
              <a:rPr lang="ko-KR" altLang="en-US" sz="1000" b="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및 혼잡도로 개설공사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0697881D-7970-469B-A7A2-F8672AD34F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3" t="8663" r="6153" b="8663"/>
          <a:stretch/>
        </p:blipFill>
        <p:spPr>
          <a:xfrm>
            <a:off x="0" y="0"/>
            <a:ext cx="10691813" cy="75596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A2101EF-DF3B-4F73-AAA3-8E56EE053F7A}"/>
              </a:ext>
            </a:extLst>
          </p:cNvPr>
          <p:cNvSpPr txBox="1"/>
          <p:nvPr userDrawn="1"/>
        </p:nvSpPr>
        <p:spPr>
          <a:xfrm>
            <a:off x="0" y="7181990"/>
            <a:ext cx="1069181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fld id="{AF301734-EBB2-43ED-9581-90BE7F3735C0}" type="slidenum">
              <a:rPr lang="ko-KR" altLang="en-US" sz="1000" smtClean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pPr algn="ctr"/>
              <a:t>‹#›</a:t>
            </a:fld>
            <a:r>
              <a:rPr lang="ko-KR" altLang="en-US" sz="100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00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endParaRPr lang="ko-KR" altLang="en-US" sz="1000" dirty="0">
              <a:ln>
                <a:solidFill>
                  <a:schemeClr val="tx1">
                    <a:lumMod val="65000"/>
                    <a:lumOff val="35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E9D8E2-252C-4CA9-9D0C-3AA69CC6B55D}"/>
              </a:ext>
            </a:extLst>
          </p:cNvPr>
          <p:cNvSpPr txBox="1"/>
          <p:nvPr userDrawn="1"/>
        </p:nvSpPr>
        <p:spPr>
          <a:xfrm>
            <a:off x="7314258" y="7181990"/>
            <a:ext cx="304410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r">
              <a:defRPr sz="1200" b="0" i="0" spc="-5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1pPr>
          </a:lstStyle>
          <a:p>
            <a:pPr lvl="0"/>
            <a:r>
              <a:rPr lang="ko-KR" altLang="en-US" sz="1000" b="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인천대로 일반화 도로개량</a:t>
            </a:r>
            <a:r>
              <a:rPr lang="en-US" altLang="ko-KR" sz="1000" b="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(2</a:t>
            </a:r>
            <a:r>
              <a:rPr lang="ko-KR" altLang="en-US" sz="1000" b="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단계</a:t>
            </a:r>
            <a:r>
              <a:rPr lang="en-US" altLang="ko-KR" sz="1000" b="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 </a:t>
            </a:r>
            <a:r>
              <a:rPr lang="ko-KR" altLang="en-US" sz="1000" b="0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및 혼잡도로 개설공사</a:t>
            </a:r>
          </a:p>
        </p:txBody>
      </p:sp>
      <p:sp>
        <p:nvSpPr>
          <p:cNvPr id="23" name="사각형: 둥근 대각선 방향 모서리 22">
            <a:extLst>
              <a:ext uri="{FF2B5EF4-FFF2-40B4-BE49-F238E27FC236}">
                <a16:creationId xmlns:a16="http://schemas.microsoft.com/office/drawing/2014/main" id="{0CC5C883-0413-4103-B25A-6402232A39C7}"/>
              </a:ext>
            </a:extLst>
          </p:cNvPr>
          <p:cNvSpPr/>
          <p:nvPr userDrawn="1"/>
        </p:nvSpPr>
        <p:spPr bwMode="auto">
          <a:xfrm>
            <a:off x="0" y="0"/>
            <a:ext cx="10691813" cy="1080000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>
            <a:innerShdw blurRad="63500" dist="50800" dir="5400000">
              <a:prstClr val="black">
                <a:alpha val="30000"/>
              </a:prstClr>
            </a:innerShdw>
          </a:effectLst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55D6CA29-C37F-42F6-A5AB-85E54209D05D}"/>
              </a:ext>
            </a:extLst>
          </p:cNvPr>
          <p:cNvCxnSpPr>
            <a:cxnSpLocks/>
          </p:cNvCxnSpPr>
          <p:nvPr userDrawn="1"/>
        </p:nvCxnSpPr>
        <p:spPr>
          <a:xfrm>
            <a:off x="1162636" y="188192"/>
            <a:ext cx="0" cy="749578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7E81A58E-4E0D-4FC7-8880-742E970DEB21}"/>
              </a:ext>
            </a:extLst>
          </p:cNvPr>
          <p:cNvGrpSpPr/>
          <p:nvPr userDrawn="1"/>
        </p:nvGrpSpPr>
        <p:grpSpPr>
          <a:xfrm>
            <a:off x="337471" y="188192"/>
            <a:ext cx="756000" cy="760493"/>
            <a:chOff x="539903" y="502543"/>
            <a:chExt cx="432000" cy="432000"/>
          </a:xfrm>
        </p:grpSpPr>
        <p:sp>
          <p:nvSpPr>
            <p:cNvPr id="26" name="사각형: 둥근 모서리 25">
              <a:extLst>
                <a:ext uri="{FF2B5EF4-FFF2-40B4-BE49-F238E27FC236}">
                  <a16:creationId xmlns:a16="http://schemas.microsoft.com/office/drawing/2014/main" id="{714EF5DB-5DC0-448B-A878-19E59CF188E6}"/>
                </a:ext>
              </a:extLst>
            </p:cNvPr>
            <p:cNvSpPr/>
            <p:nvPr/>
          </p:nvSpPr>
          <p:spPr>
            <a:xfrm>
              <a:off x="539903" y="502543"/>
              <a:ext cx="432000" cy="432000"/>
            </a:xfrm>
            <a:prstGeom prst="roundRect">
              <a:avLst>
                <a:gd name="adj" fmla="val 11747"/>
              </a:avLst>
            </a:prstGeom>
            <a:solidFill>
              <a:schemeClr val="bg1"/>
            </a:solidFill>
            <a:ln w="6350"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49000">
                    <a:schemeClr val="bg1"/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5400000" scaled="1"/>
              </a:gra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EC69651D-8C8C-4CD6-B35C-78279293CBF9}"/>
                </a:ext>
              </a:extLst>
            </p:cNvPr>
            <p:cNvGrpSpPr/>
            <p:nvPr/>
          </p:nvGrpSpPr>
          <p:grpSpPr>
            <a:xfrm>
              <a:off x="539903" y="502543"/>
              <a:ext cx="432000" cy="432000"/>
              <a:chOff x="539903" y="502543"/>
              <a:chExt cx="432000" cy="432000"/>
            </a:xfrm>
          </p:grpSpPr>
          <p:sp>
            <p:nvSpPr>
              <p:cNvPr id="28" name="사각형: 둥근 모서리 27">
                <a:extLst>
                  <a:ext uri="{FF2B5EF4-FFF2-40B4-BE49-F238E27FC236}">
                    <a16:creationId xmlns:a16="http://schemas.microsoft.com/office/drawing/2014/main" id="{6C9580CA-A580-48E9-A702-95C0C871809D}"/>
                  </a:ext>
                </a:extLst>
              </p:cNvPr>
              <p:cNvSpPr/>
              <p:nvPr/>
            </p:nvSpPr>
            <p:spPr>
              <a:xfrm>
                <a:off x="539903" y="502543"/>
                <a:ext cx="432000" cy="432000"/>
              </a:xfrm>
              <a:prstGeom prst="roundRect">
                <a:avLst>
                  <a:gd name="adj" fmla="val 11747"/>
                </a:avLst>
              </a:prstGeom>
              <a:gradFill flip="none" rotWithShape="1">
                <a:gsLst>
                  <a:gs pos="0">
                    <a:schemeClr val="accent3">
                      <a:lumMod val="0"/>
                      <a:lumOff val="100000"/>
                    </a:schemeClr>
                  </a:gs>
                  <a:gs pos="35000">
                    <a:schemeClr val="accent3">
                      <a:lumMod val="0"/>
                      <a:lumOff val="100000"/>
                    </a:schemeClr>
                  </a:gs>
                  <a:gs pos="100000">
                    <a:schemeClr val="accent3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6350"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49000">
                      <a:schemeClr val="bg1"/>
                    </a:gs>
                    <a:gs pos="100000">
                      <a:schemeClr val="bg1">
                        <a:lumMod val="95000"/>
                        <a:alpha val="0"/>
                      </a:schemeClr>
                    </a:gs>
                  </a:gsLst>
                  <a:lin ang="5400000" scaled="1"/>
                </a:gradFill>
              </a:ln>
              <a:effectLst>
                <a:innerShdw blurRad="190500">
                  <a:prstClr val="black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29" name="사각형: 둥근 위쪽 모서리 28">
                <a:extLst>
                  <a:ext uri="{FF2B5EF4-FFF2-40B4-BE49-F238E27FC236}">
                    <a16:creationId xmlns:a16="http://schemas.microsoft.com/office/drawing/2014/main" id="{BCF1F273-F3FC-47C8-84A4-6A956C7E76CD}"/>
                  </a:ext>
                </a:extLst>
              </p:cNvPr>
              <p:cNvSpPr/>
              <p:nvPr/>
            </p:nvSpPr>
            <p:spPr>
              <a:xfrm>
                <a:off x="539903" y="502543"/>
                <a:ext cx="432000" cy="218182"/>
              </a:xfrm>
              <a:prstGeom prst="round2SameRect">
                <a:avLst/>
              </a:prstGeom>
              <a:gradFill>
                <a:gsLst>
                  <a:gs pos="100000">
                    <a:schemeClr val="bg1">
                      <a:alpha val="14000"/>
                    </a:schemeClr>
                  </a:gs>
                  <a:gs pos="0">
                    <a:schemeClr val="bg1">
                      <a:lumMod val="95000"/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</p:grpSp>
      </p:grpSp>
      <p:pic>
        <p:nvPicPr>
          <p:cNvPr id="30" name="그림 29" descr="차량, 육상 차량, 자동차, 도로이(가) 표시된 사진&#10;&#10;자동 생성된 설명">
            <a:extLst>
              <a:ext uri="{FF2B5EF4-FFF2-40B4-BE49-F238E27FC236}">
                <a16:creationId xmlns:a16="http://schemas.microsoft.com/office/drawing/2014/main" id="{0AA4F400-053B-4E30-95A9-4B6E85B204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54" r="4340" b="7471"/>
          <a:stretch/>
        </p:blipFill>
        <p:spPr>
          <a:xfrm>
            <a:off x="6830354" y="0"/>
            <a:ext cx="3709056" cy="1080000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332517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  <p:sldLayoutId id="2147484104" r:id="rId2"/>
    <p:sldLayoutId id="2147484105" r:id="rId3"/>
  </p:sldLayoutIdLst>
  <p:hf sldNum="0" hdr="0" ftr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lang="ko-KR" altLang="en-US" sz="1762" b="1" kern="1200">
          <a:solidFill>
            <a:schemeClr val="tx1"/>
          </a:solidFill>
          <a:latin typeface="Arial" pitchFamily="34" charset="0"/>
          <a:ea typeface="HY헤드라인M" pitchFamily="18" charset="-127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1762" b="1">
          <a:solidFill>
            <a:schemeClr val="tx1"/>
          </a:solidFill>
          <a:latin typeface="Arial" pitchFamily="34" charset="0"/>
          <a:ea typeface="HY헤드라인M" pitchFamily="18" charset="-127"/>
          <a:cs typeface="Arial" pitchFamily="34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1762" b="1">
          <a:solidFill>
            <a:schemeClr val="tx1"/>
          </a:solidFill>
          <a:latin typeface="Arial" pitchFamily="34" charset="0"/>
          <a:ea typeface="HY헤드라인M" pitchFamily="18" charset="-127"/>
          <a:cs typeface="Arial" pitchFamily="34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1762" b="1">
          <a:solidFill>
            <a:schemeClr val="tx1"/>
          </a:solidFill>
          <a:latin typeface="Arial" pitchFamily="34" charset="0"/>
          <a:ea typeface="HY헤드라인M" pitchFamily="18" charset="-127"/>
          <a:cs typeface="Arial" pitchFamily="34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1762" b="1">
          <a:solidFill>
            <a:schemeClr val="tx1"/>
          </a:solidFill>
          <a:latin typeface="Arial" pitchFamily="34" charset="0"/>
          <a:ea typeface="HY헤드라인M" pitchFamily="18" charset="-127"/>
          <a:cs typeface="Arial" pitchFamily="34" charset="0"/>
        </a:defRPr>
      </a:lvl5pPr>
      <a:lvl6pPr marL="503423" algn="ctr" rtl="0" fontAlgn="base" latinLnBrk="1">
        <a:spcBef>
          <a:spcPct val="0"/>
        </a:spcBef>
        <a:spcAft>
          <a:spcPct val="0"/>
        </a:spcAft>
        <a:defRPr kumimoji="1" sz="1762" b="1">
          <a:solidFill>
            <a:schemeClr val="tx1"/>
          </a:solidFill>
          <a:latin typeface="Arial" pitchFamily="34" charset="0"/>
          <a:ea typeface="HY헤드라인M" pitchFamily="18" charset="-127"/>
          <a:cs typeface="Arial" pitchFamily="34" charset="0"/>
        </a:defRPr>
      </a:lvl6pPr>
      <a:lvl7pPr marL="1006846" algn="ctr" rtl="0" fontAlgn="base" latinLnBrk="1">
        <a:spcBef>
          <a:spcPct val="0"/>
        </a:spcBef>
        <a:spcAft>
          <a:spcPct val="0"/>
        </a:spcAft>
        <a:defRPr kumimoji="1" sz="1762" b="1">
          <a:solidFill>
            <a:schemeClr val="tx1"/>
          </a:solidFill>
          <a:latin typeface="Arial" pitchFamily="34" charset="0"/>
          <a:ea typeface="HY헤드라인M" pitchFamily="18" charset="-127"/>
          <a:cs typeface="Arial" pitchFamily="34" charset="0"/>
        </a:defRPr>
      </a:lvl7pPr>
      <a:lvl8pPr marL="1510269" algn="ctr" rtl="0" fontAlgn="base" latinLnBrk="1">
        <a:spcBef>
          <a:spcPct val="0"/>
        </a:spcBef>
        <a:spcAft>
          <a:spcPct val="0"/>
        </a:spcAft>
        <a:defRPr kumimoji="1" sz="1762" b="1">
          <a:solidFill>
            <a:schemeClr val="tx1"/>
          </a:solidFill>
          <a:latin typeface="Arial" pitchFamily="34" charset="0"/>
          <a:ea typeface="HY헤드라인M" pitchFamily="18" charset="-127"/>
          <a:cs typeface="Arial" pitchFamily="34" charset="0"/>
        </a:defRPr>
      </a:lvl8pPr>
      <a:lvl9pPr marL="2013692" algn="ctr" rtl="0" fontAlgn="base" latinLnBrk="1">
        <a:spcBef>
          <a:spcPct val="0"/>
        </a:spcBef>
        <a:spcAft>
          <a:spcPct val="0"/>
        </a:spcAft>
        <a:defRPr kumimoji="1" sz="1762" b="1">
          <a:solidFill>
            <a:schemeClr val="tx1"/>
          </a:solidFill>
          <a:latin typeface="Arial" pitchFamily="34" charset="0"/>
          <a:ea typeface="HY헤드라인M" pitchFamily="18" charset="-127"/>
          <a:cs typeface="Arial" pitchFamily="34" charset="0"/>
        </a:defRPr>
      </a:lvl9pPr>
    </p:titleStyle>
    <p:bodyStyle>
      <a:lvl1pPr marL="377567" indent="-377567" algn="l" rtl="0" eaLnBrk="0" fontAlgn="base" latinLnBrk="1" hangingPunct="0">
        <a:spcBef>
          <a:spcPct val="20000"/>
        </a:spcBef>
        <a:spcAft>
          <a:spcPct val="0"/>
        </a:spcAft>
        <a:buSzPct val="70000"/>
        <a:buFont typeface="Wingdings" panose="05000000000000000000" pitchFamily="2" charset="2"/>
        <a:buChar char=""/>
        <a:defRPr kumimoji="1" lang="ko-KR" altLang="en-US" sz="1321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818062" indent="-314639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lang="ko-KR" altLang="en-US" sz="1211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2pPr>
      <a:lvl3pPr marL="1258557" indent="-251711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lang="ko-KR" altLang="en-US" sz="1101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3pPr>
      <a:lvl4pPr marL="1761980" indent="-251711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lang="ko-KR" altLang="en-US" sz="991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4pPr>
      <a:lvl5pPr marL="2265403" indent="-251711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lang="ko-KR" altLang="en-US" sz="1542" kern="1200">
          <a:solidFill>
            <a:schemeClr val="tx1"/>
          </a:solidFill>
          <a:latin typeface="+mn-lt"/>
          <a:ea typeface="돋움" pitchFamily="50" charset="-127"/>
          <a:cs typeface="+mn-cs"/>
        </a:defRPr>
      </a:lvl5pPr>
      <a:lvl6pPr marL="2768826" indent="-251711" algn="l" defTabSz="1006846" rtl="0" eaLnBrk="1" latinLnBrk="1" hangingPunct="1">
        <a:spcBef>
          <a:spcPct val="20000"/>
        </a:spcBef>
        <a:buFont typeface="Arial" pitchFamily="34" charset="0"/>
        <a:buChar char="•"/>
        <a:defRPr sz="2202" kern="1200">
          <a:solidFill>
            <a:schemeClr val="tx1"/>
          </a:solidFill>
          <a:latin typeface="+mn-lt"/>
          <a:ea typeface="+mn-ea"/>
          <a:cs typeface="+mn-cs"/>
        </a:defRPr>
      </a:lvl6pPr>
      <a:lvl7pPr marL="3272249" indent="-251711" algn="l" defTabSz="1006846" rtl="0" eaLnBrk="1" latinLnBrk="1" hangingPunct="1">
        <a:spcBef>
          <a:spcPct val="20000"/>
        </a:spcBef>
        <a:buFont typeface="Arial" pitchFamily="34" charset="0"/>
        <a:buChar char="•"/>
        <a:defRPr sz="2202" kern="1200">
          <a:solidFill>
            <a:schemeClr val="tx1"/>
          </a:solidFill>
          <a:latin typeface="+mn-lt"/>
          <a:ea typeface="+mn-ea"/>
          <a:cs typeface="+mn-cs"/>
        </a:defRPr>
      </a:lvl7pPr>
      <a:lvl8pPr marL="3775672" indent="-251711" algn="l" defTabSz="1006846" rtl="0" eaLnBrk="1" latinLnBrk="1" hangingPunct="1">
        <a:spcBef>
          <a:spcPct val="20000"/>
        </a:spcBef>
        <a:buFont typeface="Arial" pitchFamily="34" charset="0"/>
        <a:buChar char="•"/>
        <a:defRPr sz="2202" kern="1200">
          <a:solidFill>
            <a:schemeClr val="tx1"/>
          </a:solidFill>
          <a:latin typeface="+mn-lt"/>
          <a:ea typeface="+mn-ea"/>
          <a:cs typeface="+mn-cs"/>
        </a:defRPr>
      </a:lvl8pPr>
      <a:lvl9pPr marL="4279095" indent="-251711" algn="l" defTabSz="1006846" rtl="0" eaLnBrk="1" latinLnBrk="1" hangingPunct="1">
        <a:spcBef>
          <a:spcPct val="20000"/>
        </a:spcBef>
        <a:buFont typeface="Arial" pitchFamily="34" charset="0"/>
        <a:buChar char="•"/>
        <a:defRPr sz="22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006846" rtl="0" eaLnBrk="1" latinLnBrk="1" hangingPunct="1">
        <a:defRPr sz="1982" kern="1200">
          <a:solidFill>
            <a:schemeClr val="tx1"/>
          </a:solidFill>
          <a:latin typeface="+mn-lt"/>
          <a:ea typeface="+mn-ea"/>
          <a:cs typeface="+mn-cs"/>
        </a:defRPr>
      </a:lvl1pPr>
      <a:lvl2pPr marL="503423" algn="l" defTabSz="1006846" rtl="0" eaLnBrk="1" latinLnBrk="1" hangingPunct="1">
        <a:defRPr sz="1982" kern="1200">
          <a:solidFill>
            <a:schemeClr val="tx1"/>
          </a:solidFill>
          <a:latin typeface="+mn-lt"/>
          <a:ea typeface="+mn-ea"/>
          <a:cs typeface="+mn-cs"/>
        </a:defRPr>
      </a:lvl2pPr>
      <a:lvl3pPr marL="1006846" algn="l" defTabSz="1006846" rtl="0" eaLnBrk="1" latinLnBrk="1" hangingPunct="1">
        <a:defRPr sz="1982" kern="1200">
          <a:solidFill>
            <a:schemeClr val="tx1"/>
          </a:solidFill>
          <a:latin typeface="+mn-lt"/>
          <a:ea typeface="+mn-ea"/>
          <a:cs typeface="+mn-cs"/>
        </a:defRPr>
      </a:lvl3pPr>
      <a:lvl4pPr marL="1510269" algn="l" defTabSz="1006846" rtl="0" eaLnBrk="1" latinLnBrk="1" hangingPunct="1">
        <a:defRPr sz="1982" kern="1200">
          <a:solidFill>
            <a:schemeClr val="tx1"/>
          </a:solidFill>
          <a:latin typeface="+mn-lt"/>
          <a:ea typeface="+mn-ea"/>
          <a:cs typeface="+mn-cs"/>
        </a:defRPr>
      </a:lvl4pPr>
      <a:lvl5pPr marL="2013692" algn="l" defTabSz="1006846" rtl="0" eaLnBrk="1" latinLnBrk="1" hangingPunct="1">
        <a:defRPr sz="1982" kern="1200">
          <a:solidFill>
            <a:schemeClr val="tx1"/>
          </a:solidFill>
          <a:latin typeface="+mn-lt"/>
          <a:ea typeface="+mn-ea"/>
          <a:cs typeface="+mn-cs"/>
        </a:defRPr>
      </a:lvl5pPr>
      <a:lvl6pPr marL="2517115" algn="l" defTabSz="1006846" rtl="0" eaLnBrk="1" latinLnBrk="1" hangingPunct="1">
        <a:defRPr sz="1982" kern="1200">
          <a:solidFill>
            <a:schemeClr val="tx1"/>
          </a:solidFill>
          <a:latin typeface="+mn-lt"/>
          <a:ea typeface="+mn-ea"/>
          <a:cs typeface="+mn-cs"/>
        </a:defRPr>
      </a:lvl6pPr>
      <a:lvl7pPr marL="3020538" algn="l" defTabSz="1006846" rtl="0" eaLnBrk="1" latinLnBrk="1" hangingPunct="1">
        <a:defRPr sz="1982" kern="1200">
          <a:solidFill>
            <a:schemeClr val="tx1"/>
          </a:solidFill>
          <a:latin typeface="+mn-lt"/>
          <a:ea typeface="+mn-ea"/>
          <a:cs typeface="+mn-cs"/>
        </a:defRPr>
      </a:lvl7pPr>
      <a:lvl8pPr marL="3523960" algn="l" defTabSz="1006846" rtl="0" eaLnBrk="1" latinLnBrk="1" hangingPunct="1">
        <a:defRPr sz="1982" kern="1200">
          <a:solidFill>
            <a:schemeClr val="tx1"/>
          </a:solidFill>
          <a:latin typeface="+mn-lt"/>
          <a:ea typeface="+mn-ea"/>
          <a:cs typeface="+mn-cs"/>
        </a:defRPr>
      </a:lvl8pPr>
      <a:lvl9pPr marL="4027383" algn="l" defTabSz="1006846" rtl="0" eaLnBrk="1" latinLnBrk="1" hangingPunct="1">
        <a:defRPr sz="19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14.png"/><Relationship Id="rId7" Type="http://schemas.openxmlformats.org/officeDocument/2006/relationships/image" Target="../media/image31.svg"/><Relationship Id="rId12" Type="http://schemas.openxmlformats.org/officeDocument/2006/relationships/image" Target="../media/image3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jpeg"/><Relationship Id="rId10" Type="http://schemas.openxmlformats.org/officeDocument/2006/relationships/image" Target="../media/image34.svg"/><Relationship Id="rId4" Type="http://schemas.openxmlformats.org/officeDocument/2006/relationships/image" Target="../media/image9.sv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14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7">
            <a:extLst>
              <a:ext uri="{FF2B5EF4-FFF2-40B4-BE49-F238E27FC236}">
                <a16:creationId xmlns:a16="http://schemas.microsoft.com/office/drawing/2014/main" id="{6A8F1C1F-CD54-AA9C-BE9A-982D81D9B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25909" y="5812219"/>
            <a:ext cx="2683214" cy="588610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  <p:sp>
        <p:nvSpPr>
          <p:cNvPr id="9" name="제목 4">
            <a:extLst>
              <a:ext uri="{FF2B5EF4-FFF2-40B4-BE49-F238E27FC236}">
                <a16:creationId xmlns:a16="http://schemas.microsoft.com/office/drawing/2014/main" id="{6AB059AD-BD6E-29F2-6694-D2B0F752100D}"/>
              </a:ext>
            </a:extLst>
          </p:cNvPr>
          <p:cNvSpPr txBox="1">
            <a:spLocks/>
          </p:cNvSpPr>
          <p:nvPr/>
        </p:nvSpPr>
        <p:spPr>
          <a:xfrm>
            <a:off x="7023089" y="6452188"/>
            <a:ext cx="2683215" cy="479995"/>
          </a:xfrm>
          <a:prstGeom prst="rect">
            <a:avLst/>
          </a:prstGeom>
        </p:spPr>
        <p:txBody>
          <a:bodyPr lIns="39640" tIns="39640" rIns="39640" bIns="39640" anchor="ctr" anchorCtr="0"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lang="ko-KR" altLang="en-US" sz="1600" b="1" kern="1200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9pPr>
          </a:lstStyle>
          <a:p>
            <a:pPr>
              <a:defRPr/>
            </a:pPr>
            <a:r>
              <a:rPr kumimoji="0" lang="ko-KR" altLang="en-US" sz="2800" b="0" spc="-132" dirty="0">
                <a:solidFill>
                  <a:srgbClr val="002040"/>
                </a:solidFill>
                <a:effectLst>
                  <a:glow rad="76200">
                    <a:schemeClr val="bg1"/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+mj-cs"/>
              </a:rPr>
              <a:t>인천대로개발과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946846E-ECF7-2E6A-26FC-E4FC5540B015}"/>
              </a:ext>
            </a:extLst>
          </p:cNvPr>
          <p:cNvSpPr/>
          <p:nvPr/>
        </p:nvSpPr>
        <p:spPr bwMode="auto">
          <a:xfrm>
            <a:off x="0" y="1724504"/>
            <a:ext cx="10739027" cy="2361721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0"/>
                </a:srgbClr>
              </a:gs>
              <a:gs pos="100000">
                <a:schemeClr val="bg1">
                  <a:lumMod val="95000"/>
                  <a:alpha val="60000"/>
                </a:schemeClr>
              </a:gs>
              <a:gs pos="89000">
                <a:schemeClr val="bg1">
                  <a:lumMod val="95000"/>
                </a:schemeClr>
              </a:gs>
              <a:gs pos="40000">
                <a:schemeClr val="bg1">
                  <a:lumMod val="95000"/>
                </a:schemeClr>
              </a:gs>
            </a:gsLst>
            <a:lin ang="108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제목 4">
            <a:extLst>
              <a:ext uri="{FF2B5EF4-FFF2-40B4-BE49-F238E27FC236}">
                <a16:creationId xmlns:a16="http://schemas.microsoft.com/office/drawing/2014/main" id="{4475D7B1-5CF9-4DF7-A05F-BF70D426396C}"/>
              </a:ext>
            </a:extLst>
          </p:cNvPr>
          <p:cNvSpPr txBox="1">
            <a:spLocks/>
          </p:cNvSpPr>
          <p:nvPr/>
        </p:nvSpPr>
        <p:spPr>
          <a:xfrm>
            <a:off x="665650" y="1678240"/>
            <a:ext cx="9407723" cy="638873"/>
          </a:xfrm>
          <a:prstGeom prst="rect">
            <a:avLst/>
          </a:prstGeom>
        </p:spPr>
        <p:txBody>
          <a:bodyPr lIns="39640" tIns="39640" rIns="39640" bIns="39640" anchor="ctr" anchorCtr="0"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lang="ko-KR" altLang="en-US" sz="1600" b="1" kern="1200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9pPr>
          </a:lstStyle>
          <a:p>
            <a:pPr algn="l">
              <a:defRPr/>
            </a:pPr>
            <a:r>
              <a:rPr kumimoji="0" lang="ko-KR" altLang="en-US" sz="2800" b="0" spc="-132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204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인천대로 일반화 도로개량</a:t>
            </a:r>
            <a:r>
              <a:rPr kumimoji="0" lang="en-US" altLang="ko-KR" sz="2800" b="0" spc="-132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204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(2</a:t>
            </a:r>
            <a:r>
              <a:rPr kumimoji="0" lang="ko-KR" altLang="en-US" sz="2800" b="0" spc="-132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204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단계</a:t>
            </a:r>
            <a:r>
              <a:rPr kumimoji="0" lang="en-US" altLang="ko-KR" sz="2800" b="0" spc="-132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204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) </a:t>
            </a:r>
            <a:r>
              <a:rPr kumimoji="0" lang="ko-KR" altLang="en-US" sz="2800" b="0" spc="-132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204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및 혼잡도로 개설공사</a:t>
            </a:r>
          </a:p>
        </p:txBody>
      </p:sp>
      <p:sp>
        <p:nvSpPr>
          <p:cNvPr id="14" name="제목 4">
            <a:extLst>
              <a:ext uri="{FF2B5EF4-FFF2-40B4-BE49-F238E27FC236}">
                <a16:creationId xmlns:a16="http://schemas.microsoft.com/office/drawing/2014/main" id="{B94112D8-1B53-4B59-BE06-8956F7AA86B1}"/>
              </a:ext>
            </a:extLst>
          </p:cNvPr>
          <p:cNvSpPr txBox="1">
            <a:spLocks/>
          </p:cNvSpPr>
          <p:nvPr/>
        </p:nvSpPr>
        <p:spPr>
          <a:xfrm>
            <a:off x="3886176" y="3641557"/>
            <a:ext cx="2919460" cy="415272"/>
          </a:xfrm>
          <a:prstGeom prst="rect">
            <a:avLst/>
          </a:prstGeom>
        </p:spPr>
        <p:txBody>
          <a:bodyPr lIns="39640" tIns="39640" rIns="39640" bIns="39640" anchor="ctr" anchorCtr="0"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lang="ko-KR" altLang="en-US" sz="1600" b="1" kern="1200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9pPr>
          </a:lstStyle>
          <a:p>
            <a:pPr>
              <a:defRPr/>
            </a:pPr>
            <a:r>
              <a:rPr kumimoji="0" lang="en-US" altLang="ko-KR" sz="2400" b="0" spc="-132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204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+mj-cs"/>
              </a:rPr>
              <a:t>2024. 7.</a:t>
            </a:r>
            <a:endParaRPr kumimoji="0" lang="ko-KR" altLang="en-US" sz="2400" b="0" spc="-132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204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cs typeface="+mj-cs"/>
            </a:endParaRPr>
          </a:p>
        </p:txBody>
      </p:sp>
      <p:sp>
        <p:nvSpPr>
          <p:cNvPr id="12" name="제목 4">
            <a:extLst>
              <a:ext uri="{FF2B5EF4-FFF2-40B4-BE49-F238E27FC236}">
                <a16:creationId xmlns:a16="http://schemas.microsoft.com/office/drawing/2014/main" id="{B4332AC2-636A-4509-B4F5-B86476F0022E}"/>
              </a:ext>
            </a:extLst>
          </p:cNvPr>
          <p:cNvSpPr txBox="1">
            <a:spLocks/>
          </p:cNvSpPr>
          <p:nvPr/>
        </p:nvSpPr>
        <p:spPr>
          <a:xfrm>
            <a:off x="0" y="2407689"/>
            <a:ext cx="10691813" cy="1036789"/>
          </a:xfrm>
          <a:prstGeom prst="rect">
            <a:avLst/>
          </a:prstGeom>
        </p:spPr>
        <p:txBody>
          <a:bodyPr lIns="39640" tIns="39640" rIns="39640" bIns="39640" anchor="ctr" anchorCtr="0"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lang="ko-KR" altLang="en-US" sz="1600" b="1" kern="1200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9pPr>
          </a:lstStyle>
          <a:p>
            <a:pPr>
              <a:defRPr/>
            </a:pPr>
            <a:r>
              <a:rPr kumimoji="0" lang="ko-KR" altLang="en-US" sz="4500" dirty="0">
                <a:ln w="22225">
                  <a:solidFill>
                    <a:schemeClr val="bg1">
                      <a:lumMod val="75000"/>
                    </a:schemeClr>
                  </a:solidFill>
                  <a:prstDash val="solid"/>
                </a:ln>
                <a:solidFill>
                  <a:srgbClr val="2D3E6E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사 업 설 명 회</a:t>
            </a:r>
            <a:endParaRPr kumimoji="0" sz="4500" dirty="0">
              <a:ln w="22225">
                <a:solidFill>
                  <a:schemeClr val="bg1">
                    <a:lumMod val="75000"/>
                  </a:schemeClr>
                </a:solidFill>
                <a:prstDash val="solid"/>
              </a:ln>
              <a:solidFill>
                <a:srgbClr val="2D3E6E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C6B78292-2DEE-48A3-9694-795657EBAE64}"/>
              </a:ext>
            </a:extLst>
          </p:cNvPr>
          <p:cNvSpPr txBox="1"/>
          <p:nvPr/>
        </p:nvSpPr>
        <p:spPr>
          <a:xfrm>
            <a:off x="1260000" y="486889"/>
            <a:ext cx="73519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기본계획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D97194-289D-45DD-8232-B6023846AA44}"/>
              </a:ext>
            </a:extLst>
          </p:cNvPr>
          <p:cNvSpPr txBox="1"/>
          <p:nvPr/>
        </p:nvSpPr>
        <p:spPr>
          <a:xfrm>
            <a:off x="337471" y="199106"/>
            <a:ext cx="72038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en-US" altLang="ko-KR" sz="4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endParaRPr lang="ko-KR" altLang="en-US" sz="4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36818BC2-C64D-4694-8430-2D0A77EA5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7474" y="1407358"/>
            <a:ext cx="127481" cy="2762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3E3037-1B49-4326-AE4A-4B4F08B0AAC4}"/>
              </a:ext>
            </a:extLst>
          </p:cNvPr>
          <p:cNvSpPr txBox="1"/>
          <p:nvPr/>
        </p:nvSpPr>
        <p:spPr>
          <a:xfrm>
            <a:off x="544651" y="1387337"/>
            <a:ext cx="559067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현장사진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14DD6F0F-0A16-4818-A02E-6A209D6139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01" b="6111"/>
          <a:stretch/>
        </p:blipFill>
        <p:spPr>
          <a:xfrm>
            <a:off x="337470" y="4461313"/>
            <a:ext cx="4821379" cy="2334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59E0B4AB-CD2A-4EC4-94E3-1D66B8E9E6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01" b="6111"/>
          <a:stretch/>
        </p:blipFill>
        <p:spPr>
          <a:xfrm>
            <a:off x="5532963" y="4461313"/>
            <a:ext cx="4821378" cy="2334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835E240-1310-469A-AF44-26D9DFAFCAF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01" b="5584"/>
          <a:stretch/>
        </p:blipFill>
        <p:spPr>
          <a:xfrm>
            <a:off x="5532963" y="1833991"/>
            <a:ext cx="4821378" cy="2347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모서리가 둥근 직사각형 19">
            <a:extLst>
              <a:ext uri="{FF2B5EF4-FFF2-40B4-BE49-F238E27FC236}">
                <a16:creationId xmlns:a16="http://schemas.microsoft.com/office/drawing/2014/main" id="{AFD46904-950F-4D40-83CB-AA17431F1E49}"/>
              </a:ext>
            </a:extLst>
          </p:cNvPr>
          <p:cNvSpPr/>
          <p:nvPr/>
        </p:nvSpPr>
        <p:spPr>
          <a:xfrm>
            <a:off x="5532963" y="1834758"/>
            <a:ext cx="1912866" cy="32991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85725" cap="sq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marR="0" lvl="0" defTabSz="1063917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ko-KR" altLang="en-US" sz="1400" b="1" dirty="0" err="1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인천가좌역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이면도로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kumimoji="1" lang="ko-KR" altLang="en-US" sz="1400" b="1" i="0" u="none" strike="noStrike" kern="1200" cap="none" normalizeH="0" noProof="0" dirty="0">
              <a:ln>
                <a:solidFill>
                  <a:srgbClr val="4B7246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+mn-cs"/>
            </a:endParaRPr>
          </a:p>
        </p:txBody>
      </p:sp>
      <p:sp>
        <p:nvSpPr>
          <p:cNvPr id="16" name="모서리가 둥근 직사각형 19">
            <a:extLst>
              <a:ext uri="{FF2B5EF4-FFF2-40B4-BE49-F238E27FC236}">
                <a16:creationId xmlns:a16="http://schemas.microsoft.com/office/drawing/2014/main" id="{E8A6ACB6-7AA6-495D-A011-E828CF1F5C38}"/>
              </a:ext>
            </a:extLst>
          </p:cNvPr>
          <p:cNvSpPr/>
          <p:nvPr/>
        </p:nvSpPr>
        <p:spPr>
          <a:xfrm>
            <a:off x="337471" y="4467267"/>
            <a:ext cx="2586600" cy="32991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85725" cap="sq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marR="0" lvl="0" defTabSz="1063917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인천대로 전경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400" b="1" dirty="0" err="1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석남제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1400" b="1" dirty="0" err="1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고가교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kumimoji="1" lang="ko-KR" altLang="en-US" sz="1400" b="1" i="0" u="none" strike="noStrike" kern="1200" cap="none" normalizeH="0" noProof="0" dirty="0">
              <a:ln>
                <a:solidFill>
                  <a:srgbClr val="4B7246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+mn-cs"/>
            </a:endParaRPr>
          </a:p>
        </p:txBody>
      </p:sp>
      <p:sp>
        <p:nvSpPr>
          <p:cNvPr id="17" name="모서리가 둥근 직사각형 19">
            <a:extLst>
              <a:ext uri="{FF2B5EF4-FFF2-40B4-BE49-F238E27FC236}">
                <a16:creationId xmlns:a16="http://schemas.microsoft.com/office/drawing/2014/main" id="{58D12F67-CEF0-4232-B55D-89E2DC792F22}"/>
              </a:ext>
            </a:extLst>
          </p:cNvPr>
          <p:cNvSpPr/>
          <p:nvPr/>
        </p:nvSpPr>
        <p:spPr>
          <a:xfrm>
            <a:off x="5532962" y="4467267"/>
            <a:ext cx="2586600" cy="32991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85725" cap="sq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marR="0" lvl="0" defTabSz="1063917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인천대로 전경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400" b="1" dirty="0" err="1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석남제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ko-KR" altLang="en-US" sz="1400" b="1" dirty="0" err="1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고가교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kumimoji="1" lang="ko-KR" altLang="en-US" sz="1400" b="1" i="0" u="none" strike="noStrike" kern="1200" cap="none" normalizeH="0" noProof="0" dirty="0">
              <a:ln>
                <a:solidFill>
                  <a:srgbClr val="4B7246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+mn-cs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DAAB57E-C2A3-408D-B8E9-297A8B01114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68" b="6162"/>
          <a:stretch/>
        </p:blipFill>
        <p:spPr>
          <a:xfrm>
            <a:off x="337470" y="1831003"/>
            <a:ext cx="4821378" cy="23479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모서리가 둥근 직사각형 19">
            <a:extLst>
              <a:ext uri="{FF2B5EF4-FFF2-40B4-BE49-F238E27FC236}">
                <a16:creationId xmlns:a16="http://schemas.microsoft.com/office/drawing/2014/main" id="{0C98CAEB-59E5-43FF-895D-52E657598D2F}"/>
              </a:ext>
            </a:extLst>
          </p:cNvPr>
          <p:cNvSpPr/>
          <p:nvPr/>
        </p:nvSpPr>
        <p:spPr>
          <a:xfrm>
            <a:off x="337470" y="1834758"/>
            <a:ext cx="1707087" cy="32991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85725" cap="sq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marR="0" lvl="0" defTabSz="1063917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ko-KR" altLang="en-US" sz="1400" b="1" dirty="0" err="1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가좌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IC </a:t>
            </a:r>
            <a:r>
              <a:rPr lang="ko-KR" altLang="en-US" sz="1400" b="1" dirty="0" err="1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고가교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전경</a:t>
            </a:r>
            <a:endParaRPr kumimoji="1" lang="ko-KR" altLang="en-US" sz="1400" b="1" i="0" u="none" strike="noStrike" kern="1200" cap="none" normalizeH="0" noProof="0" dirty="0">
              <a:ln>
                <a:solidFill>
                  <a:srgbClr val="4B7246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2160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래픽 16">
            <a:extLst>
              <a:ext uri="{FF2B5EF4-FFF2-40B4-BE49-F238E27FC236}">
                <a16:creationId xmlns:a16="http://schemas.microsoft.com/office/drawing/2014/main" id="{3A413230-EF15-5164-D5D7-52B9AB5AB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7474" y="1272608"/>
            <a:ext cx="127481" cy="2762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64AB5CD-4B58-019A-D60C-8C2BCD8572B2}"/>
              </a:ext>
            </a:extLst>
          </p:cNvPr>
          <p:cNvSpPr txBox="1"/>
          <p:nvPr/>
        </p:nvSpPr>
        <p:spPr>
          <a:xfrm>
            <a:off x="544651" y="1252587"/>
            <a:ext cx="559067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기본계획 주요 사업내용</a:t>
            </a: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2DDA706E-AAAD-79F6-3A25-5383AE774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7471" y="3153397"/>
            <a:ext cx="127481" cy="27620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CCDC9-A44C-D84F-CC5E-5BAC9C4418CB}"/>
              </a:ext>
            </a:extLst>
          </p:cNvPr>
          <p:cNvSpPr txBox="1"/>
          <p:nvPr/>
        </p:nvSpPr>
        <p:spPr>
          <a:xfrm>
            <a:off x="544648" y="3133376"/>
            <a:ext cx="338073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횡단면도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7756C8-4891-4D43-A28F-002C6765C14B}"/>
              </a:ext>
            </a:extLst>
          </p:cNvPr>
          <p:cNvSpPr txBox="1"/>
          <p:nvPr/>
        </p:nvSpPr>
        <p:spPr>
          <a:xfrm>
            <a:off x="1260000" y="486889"/>
            <a:ext cx="73519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기본계획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29CCFC-140A-4DCD-B599-C38A87C98A69}"/>
              </a:ext>
            </a:extLst>
          </p:cNvPr>
          <p:cNvSpPr txBox="1"/>
          <p:nvPr/>
        </p:nvSpPr>
        <p:spPr>
          <a:xfrm>
            <a:off x="337471" y="199106"/>
            <a:ext cx="72038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en-US" altLang="ko-KR" sz="4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endParaRPr lang="ko-KR" altLang="en-US" sz="4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1677F1BB-FA48-4061-8D67-4950BD13C4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66703"/>
              </p:ext>
            </p:extLst>
          </p:nvPr>
        </p:nvGraphicFramePr>
        <p:xfrm>
          <a:off x="330931" y="1679986"/>
          <a:ext cx="10061369" cy="134843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751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3200">
                  <a:extLst>
                    <a:ext uri="{9D8B030D-6E8A-4147-A177-3AD203B41FA5}">
                      <a16:colId xmlns:a16="http://schemas.microsoft.com/office/drawing/2014/main" val="1035055004"/>
                    </a:ext>
                  </a:extLst>
                </a:gridCol>
                <a:gridCol w="1739900">
                  <a:extLst>
                    <a:ext uri="{9D8B030D-6E8A-4147-A177-3AD203B41FA5}">
                      <a16:colId xmlns:a16="http://schemas.microsoft.com/office/drawing/2014/main" val="304817962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37956422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500033615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708475417"/>
                    </a:ext>
                  </a:extLst>
                </a:gridCol>
              </a:tblGrid>
              <a:tr h="360000">
                <a:tc rowSpan="2"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구분</a:t>
                      </a:r>
                      <a:endParaRPr lang="en-US" altLang="ko-KR" sz="16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 err="1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총연장</a:t>
                      </a:r>
                      <a:endParaRPr lang="ko-KR" altLang="en-US" sz="16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지하차도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기존교량철거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녹지시설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연장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U/D</a:t>
                      </a:r>
                      <a:endParaRPr lang="ko-KR" altLang="en-US" sz="16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1366366"/>
                  </a:ext>
                </a:extLst>
              </a:tr>
              <a:tr h="628436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15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규모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5.64km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4.53km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4</a:t>
                      </a:r>
                      <a:r>
                        <a:rPr lang="ko-KR" altLang="en-US" sz="16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개소</a:t>
                      </a:r>
                      <a:endParaRPr lang="en-US" sz="16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12</a:t>
                      </a:r>
                      <a:r>
                        <a:rPr lang="ko-KR" altLang="en-US" sz="16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개소</a:t>
                      </a:r>
                      <a:endParaRPr lang="en-US" sz="16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600" b="1" dirty="0">
                          <a:ln>
                            <a:solidFill>
                              <a:srgbClr val="4B7246"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A=194,257m²</a:t>
                      </a:r>
                      <a:endParaRPr lang="en-US" sz="16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2" name="그래픽 11">
            <a:extLst>
              <a:ext uri="{FF2B5EF4-FFF2-40B4-BE49-F238E27FC236}">
                <a16:creationId xmlns:a16="http://schemas.microsoft.com/office/drawing/2014/main" id="{E5ABB3FB-F709-4E33-B67B-E8A26A58D1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5096" y="3591855"/>
            <a:ext cx="114300" cy="1143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E30A9B6-7C04-489E-99E7-E4A174AA1D32}"/>
              </a:ext>
            </a:extLst>
          </p:cNvPr>
          <p:cNvSpPr txBox="1"/>
          <p:nvPr/>
        </p:nvSpPr>
        <p:spPr>
          <a:xfrm>
            <a:off x="560775" y="3503757"/>
            <a:ext cx="830016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일반구간 횡단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AC526F8-D422-441F-B89C-672882582F0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80" b="27557"/>
          <a:stretch/>
        </p:blipFill>
        <p:spPr>
          <a:xfrm>
            <a:off x="330931" y="3853520"/>
            <a:ext cx="10061369" cy="32055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9565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F7756C8-4891-4D43-A28F-002C6765C14B}"/>
              </a:ext>
            </a:extLst>
          </p:cNvPr>
          <p:cNvSpPr txBox="1"/>
          <p:nvPr/>
        </p:nvSpPr>
        <p:spPr>
          <a:xfrm>
            <a:off x="1260000" y="486889"/>
            <a:ext cx="73519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기본계획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29CCFC-140A-4DCD-B599-C38A87C98A69}"/>
              </a:ext>
            </a:extLst>
          </p:cNvPr>
          <p:cNvSpPr txBox="1"/>
          <p:nvPr/>
        </p:nvSpPr>
        <p:spPr>
          <a:xfrm>
            <a:off x="337471" y="199106"/>
            <a:ext cx="72038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en-US" altLang="ko-KR" sz="4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endParaRPr lang="ko-KR" altLang="en-US" sz="4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0580EA77-D699-4F54-AE30-593441A56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096" y="1296330"/>
            <a:ext cx="114300" cy="1143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E972D06-86D3-4400-9BF4-64111EE9B60C}"/>
              </a:ext>
            </a:extLst>
          </p:cNvPr>
          <p:cNvSpPr txBox="1"/>
          <p:nvPr/>
        </p:nvSpPr>
        <p:spPr>
          <a:xfrm>
            <a:off x="560775" y="1208232"/>
            <a:ext cx="830016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en-US" altLang="ko-KR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U/D</a:t>
            </a:r>
            <a:r>
              <a:rPr lang="ko-KR" altLang="en-US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구간 횡단</a:t>
            </a: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7C9CD615-860D-49A7-BB26-23A894722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7496" y="4258605"/>
            <a:ext cx="114300" cy="1143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CE8C61A-BEE2-4BED-B1C8-2EF4941F2E2A}"/>
              </a:ext>
            </a:extLst>
          </p:cNvPr>
          <p:cNvSpPr txBox="1"/>
          <p:nvPr/>
        </p:nvSpPr>
        <p:spPr>
          <a:xfrm>
            <a:off x="713175" y="4170507"/>
            <a:ext cx="830016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인천지하철</a:t>
            </a:r>
            <a:r>
              <a:rPr lang="en-US" altLang="ko-KR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dirty="0" err="1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가좌역</a:t>
            </a:r>
            <a:r>
              <a:rPr lang="en-US" altLang="ko-KR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r>
              <a:rPr lang="ko-KR" altLang="en-US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통과구간 횡단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E177411-618F-4EA3-B40B-C169B52B83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97" b="33021"/>
          <a:stretch/>
        </p:blipFill>
        <p:spPr>
          <a:xfrm>
            <a:off x="337471" y="1607973"/>
            <a:ext cx="9964037" cy="24150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FB453F4-ACBD-4EDC-A298-975A56BA13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98" b="32741"/>
          <a:stretch/>
        </p:blipFill>
        <p:spPr>
          <a:xfrm>
            <a:off x="337471" y="4568102"/>
            <a:ext cx="9964037" cy="24347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44034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8F5DF879-3553-47BE-B415-F6CD2A19DE1C}"/>
              </a:ext>
            </a:extLst>
          </p:cNvPr>
          <p:cNvSpPr/>
          <p:nvPr/>
        </p:nvSpPr>
        <p:spPr bwMode="auto">
          <a:xfrm>
            <a:off x="1428750" y="3035300"/>
            <a:ext cx="9263063" cy="1076325"/>
          </a:xfrm>
          <a:prstGeom prst="rect">
            <a:avLst/>
          </a:prstGeom>
          <a:gradFill flip="none" rotWithShape="1">
            <a:gsLst>
              <a:gs pos="76152">
                <a:schemeClr val="bg2">
                  <a:lumMod val="75000"/>
                </a:schemeClr>
              </a:gs>
              <a:gs pos="100000">
                <a:srgbClr val="E5E5E5">
                  <a:alpha val="0"/>
                </a:srgbClr>
              </a:gs>
              <a:gs pos="1200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9B4686-D7C0-4E1C-9C37-B586E83B3809}"/>
              </a:ext>
            </a:extLst>
          </p:cNvPr>
          <p:cNvSpPr txBox="1"/>
          <p:nvPr/>
        </p:nvSpPr>
        <p:spPr>
          <a:xfrm>
            <a:off x="4384147" y="3273695"/>
            <a:ext cx="616955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4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일괄입찰 발주계획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BF6B2B79-34E3-4D29-A93D-CC60B1051922}"/>
              </a:ext>
            </a:extLst>
          </p:cNvPr>
          <p:cNvGrpSpPr/>
          <p:nvPr/>
        </p:nvGrpSpPr>
        <p:grpSpPr>
          <a:xfrm>
            <a:off x="3273993" y="3119805"/>
            <a:ext cx="793040" cy="923330"/>
            <a:chOff x="11996696" y="3505232"/>
            <a:chExt cx="894566" cy="750071"/>
          </a:xfrm>
        </p:grpSpPr>
        <p:sp>
          <p:nvSpPr>
            <p:cNvPr id="19" name="평행 사변형 18">
              <a:extLst>
                <a:ext uri="{FF2B5EF4-FFF2-40B4-BE49-F238E27FC236}">
                  <a16:creationId xmlns:a16="http://schemas.microsoft.com/office/drawing/2014/main" id="{1432F061-337B-4816-BCC8-37EF0D3899B7}"/>
                </a:ext>
              </a:extLst>
            </p:cNvPr>
            <p:cNvSpPr/>
            <p:nvPr/>
          </p:nvSpPr>
          <p:spPr>
            <a:xfrm>
              <a:off x="12000181" y="3580061"/>
              <a:ext cx="891081" cy="607607"/>
            </a:xfrm>
            <a:prstGeom prst="parallelogram">
              <a:avLst>
                <a:gd name="adj" fmla="val 1513"/>
              </a:avLst>
            </a:prstGeom>
            <a:pattFill prst="wdUpDiag">
              <a:fgClr>
                <a:schemeClr val="accent1"/>
              </a:fgClr>
              <a:bgClr>
                <a:srgbClr val="3F6EA7"/>
              </a:bgClr>
            </a:pattFill>
            <a:ln w="6350"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49000">
                    <a:schemeClr val="bg1"/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5400000" scaled="1"/>
              </a:gradFill>
            </a:ln>
            <a:effectLst>
              <a:innerShdw blurRad="1905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0" name="평행 사변형 19">
              <a:extLst>
                <a:ext uri="{FF2B5EF4-FFF2-40B4-BE49-F238E27FC236}">
                  <a16:creationId xmlns:a16="http://schemas.microsoft.com/office/drawing/2014/main" id="{502204F3-67D5-43F1-AFE6-DA27E0CE2E6F}"/>
                </a:ext>
              </a:extLst>
            </p:cNvPr>
            <p:cNvSpPr/>
            <p:nvPr/>
          </p:nvSpPr>
          <p:spPr>
            <a:xfrm>
              <a:off x="11996696" y="3576398"/>
              <a:ext cx="891080" cy="295968"/>
            </a:xfrm>
            <a:prstGeom prst="parallelogram">
              <a:avLst>
                <a:gd name="adj" fmla="val 0"/>
              </a:avLst>
            </a:prstGeom>
            <a:gradFill>
              <a:gsLst>
                <a:gs pos="100000">
                  <a:schemeClr val="bg1">
                    <a:alpha val="17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5400000" scaled="1"/>
            </a:gradFill>
            <a:ln w="6350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FD5477F-75C3-4AB1-8FEC-F7C5800C9E15}"/>
                </a:ext>
              </a:extLst>
            </p:cNvPr>
            <p:cNvSpPr txBox="1"/>
            <p:nvPr/>
          </p:nvSpPr>
          <p:spPr>
            <a:xfrm>
              <a:off x="12000182" y="3505232"/>
              <a:ext cx="887595" cy="750071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tx1">
                  <a:lumMod val="75000"/>
                  <a:lumOff val="25000"/>
                </a:schemeClr>
              </a:bgClr>
            </a:pattFill>
          </p:spPr>
          <p:txBody>
            <a:bodyPr wrap="square" lIns="0" tIns="0" rIns="0" bIns="0" rtlCol="0">
              <a:spAutoFit/>
            </a:bodyPr>
            <a:lstStyle/>
            <a:p>
              <a:pPr algn="ctr" defTabSz="1063917">
                <a:defRPr/>
              </a:pPr>
              <a:r>
                <a:rPr lang="en-US" altLang="ko-KR" sz="6000" dirty="0">
                  <a:solidFill>
                    <a:schemeClr val="bg1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rPr>
                <a:t>Ⅲ</a:t>
              </a:r>
              <a:endParaRPr lang="ko-KR" altLang="en-US" sz="600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8350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래픽 16">
            <a:extLst>
              <a:ext uri="{FF2B5EF4-FFF2-40B4-BE49-F238E27FC236}">
                <a16:creationId xmlns:a16="http://schemas.microsoft.com/office/drawing/2014/main" id="{3A413230-EF15-5164-D5D7-52B9AB5AB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7474" y="1272608"/>
            <a:ext cx="127481" cy="2762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64AB5CD-4B58-019A-D60C-8C2BCD8572B2}"/>
              </a:ext>
            </a:extLst>
          </p:cNvPr>
          <p:cNvSpPr txBox="1"/>
          <p:nvPr/>
        </p:nvSpPr>
        <p:spPr>
          <a:xfrm>
            <a:off x="544651" y="1252587"/>
            <a:ext cx="559067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대형공사 입찰방법 </a:t>
            </a:r>
            <a:r>
              <a:rPr lang="ko-KR" altLang="en-US" sz="2000" spc="-15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심의 내용</a:t>
            </a:r>
            <a:endParaRPr lang="ko-KR" altLang="en-US" sz="2000" spc="-150" dirty="0">
              <a:ln>
                <a:solidFill>
                  <a:schemeClr val="tx1">
                    <a:alpha val="0"/>
                  </a:schemeClr>
                </a:solidFill>
              </a:ln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C4F1470-0EBA-4CEC-929C-7D417C4DAD73}"/>
              </a:ext>
            </a:extLst>
          </p:cNvPr>
          <p:cNvSpPr txBox="1"/>
          <p:nvPr/>
        </p:nvSpPr>
        <p:spPr>
          <a:xfrm>
            <a:off x="1260000" y="486889"/>
            <a:ext cx="73519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일괄입찰 발주계획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E35C6EC-7F8A-4825-8666-961F144B422F}"/>
              </a:ext>
            </a:extLst>
          </p:cNvPr>
          <p:cNvSpPr txBox="1"/>
          <p:nvPr/>
        </p:nvSpPr>
        <p:spPr>
          <a:xfrm>
            <a:off x="337471" y="199106"/>
            <a:ext cx="72038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en-US" altLang="ko-KR" sz="4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endParaRPr lang="ko-KR" altLang="en-US" sz="4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769955DE-D0D9-443D-B47A-0FA57CA2C0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055" y="1697283"/>
            <a:ext cx="114300" cy="1143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45EDBEB-AF1D-4083-91E9-2C6B915A95BA}"/>
              </a:ext>
            </a:extLst>
          </p:cNvPr>
          <p:cNvSpPr txBox="1"/>
          <p:nvPr/>
        </p:nvSpPr>
        <p:spPr>
          <a:xfrm>
            <a:off x="551734" y="1609185"/>
            <a:ext cx="830016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심의일시 </a:t>
            </a:r>
            <a:r>
              <a:rPr lang="en-US" altLang="ko-KR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2024. 04. 24</a:t>
            </a:r>
            <a:endParaRPr lang="ko-KR" altLang="en-US" dirty="0">
              <a:ln>
                <a:solidFill>
                  <a:schemeClr val="tx1">
                    <a:alpha val="0"/>
                  </a:schemeClr>
                </a:solidFill>
              </a:ln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61598E94-45FC-4E34-A9FB-AB0B3A4411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2535" y="2015059"/>
            <a:ext cx="114300" cy="1143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BFB6AF5-A55D-4048-89E2-232D35A8607F}"/>
              </a:ext>
            </a:extLst>
          </p:cNvPr>
          <p:cNvSpPr txBox="1"/>
          <p:nvPr/>
        </p:nvSpPr>
        <p:spPr>
          <a:xfrm>
            <a:off x="558214" y="1926961"/>
            <a:ext cx="830016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총 공사비 </a:t>
            </a:r>
            <a:r>
              <a:rPr lang="en-US" altLang="ko-KR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8,222</a:t>
            </a:r>
            <a:r>
              <a:rPr lang="ko-KR" altLang="en-US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억원</a:t>
            </a: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C5E5E217-5244-492D-8A22-0D44FF85DC8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82534" y="2626106"/>
          <a:ext cx="9948239" cy="4332381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7315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16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3895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공사발주방법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설계</a:t>
                      </a:r>
                      <a:r>
                        <a:rPr lang="en-US" altLang="ko-KR" sz="14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14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시공 일괄입찰</a:t>
                      </a:r>
                      <a:r>
                        <a:rPr lang="en-US" altLang="ko-KR" sz="14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4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턴키</a:t>
                      </a:r>
                      <a:r>
                        <a:rPr lang="en-US" altLang="ko-KR" sz="14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</a:t>
                      </a:r>
                      <a:r>
                        <a:rPr lang="ko-KR" altLang="en-US" sz="14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방식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6">
                        <a:alphaModFix amt="10000"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8642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낙찰자 결정방법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가중치 기준 방식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6">
                        <a:alphaModFix amt="10000"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195102581"/>
                  </a:ext>
                </a:extLst>
              </a:tr>
              <a:tr h="925601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분리발주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일괄입찰에 전기</a:t>
                      </a: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통신을 포함 발주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6">
                        <a:alphaModFix amt="10000"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78977930"/>
                  </a:ext>
                </a:extLst>
              </a:tr>
              <a:tr h="925601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분할시공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개 공구로 발주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6">
                        <a:alphaModFix amt="10000"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109442013"/>
                  </a:ext>
                </a:extLst>
              </a:tr>
              <a:tr h="808642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BIM </a:t>
                      </a:r>
                      <a:r>
                        <a:rPr lang="ko-KR" altLang="en-US" sz="14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설계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미적용</a:t>
                      </a:r>
                      <a:endParaRPr lang="en-US" sz="14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6">
                        <a:alphaModFix amt="10000"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671618793"/>
                  </a:ext>
                </a:extLst>
              </a:tr>
            </a:tbl>
          </a:graphicData>
        </a:graphic>
      </p:graphicFrame>
      <p:pic>
        <p:nvPicPr>
          <p:cNvPr id="16" name="그래픽 15">
            <a:extLst>
              <a:ext uri="{FF2B5EF4-FFF2-40B4-BE49-F238E27FC236}">
                <a16:creationId xmlns:a16="http://schemas.microsoft.com/office/drawing/2014/main" id="{62963322-5D23-4B73-BE0E-2A6C9D65DA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024" y="2332835"/>
            <a:ext cx="114300" cy="1143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E9CD6BD-0E27-4C34-B094-E2FA0073C29E}"/>
              </a:ext>
            </a:extLst>
          </p:cNvPr>
          <p:cNvSpPr txBox="1"/>
          <p:nvPr/>
        </p:nvSpPr>
        <p:spPr>
          <a:xfrm>
            <a:off x="564703" y="2244737"/>
            <a:ext cx="830016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심의 주요 내용</a:t>
            </a:r>
            <a:endParaRPr lang="ko-KR" altLang="en-US" dirty="0">
              <a:ln>
                <a:solidFill>
                  <a:schemeClr val="tx1">
                    <a:alpha val="0"/>
                  </a:schemeClr>
                </a:solidFill>
              </a:ln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08241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DD2D42AF-003D-4EC5-A998-56B9F80F7447}"/>
              </a:ext>
            </a:extLst>
          </p:cNvPr>
          <p:cNvSpPr/>
          <p:nvPr/>
        </p:nvSpPr>
        <p:spPr bwMode="auto">
          <a:xfrm>
            <a:off x="1428750" y="3035300"/>
            <a:ext cx="9263063" cy="1076325"/>
          </a:xfrm>
          <a:prstGeom prst="rect">
            <a:avLst/>
          </a:prstGeom>
          <a:gradFill flip="none" rotWithShape="1">
            <a:gsLst>
              <a:gs pos="76152">
                <a:schemeClr val="bg2">
                  <a:lumMod val="75000"/>
                </a:schemeClr>
              </a:gs>
              <a:gs pos="100000">
                <a:srgbClr val="E5E5E5">
                  <a:alpha val="0"/>
                </a:srgbClr>
              </a:gs>
              <a:gs pos="1200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4B3053-44E7-421F-8661-6ED130166DA7}"/>
              </a:ext>
            </a:extLst>
          </p:cNvPr>
          <p:cNvSpPr txBox="1"/>
          <p:nvPr/>
        </p:nvSpPr>
        <p:spPr>
          <a:xfrm>
            <a:off x="4384147" y="3273695"/>
            <a:ext cx="616955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4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입찰안내서 주요사항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5CF9E4C2-28BB-4341-9E0F-EE23DFC1D540}"/>
              </a:ext>
            </a:extLst>
          </p:cNvPr>
          <p:cNvGrpSpPr/>
          <p:nvPr/>
        </p:nvGrpSpPr>
        <p:grpSpPr>
          <a:xfrm>
            <a:off x="3273993" y="3119805"/>
            <a:ext cx="793040" cy="923330"/>
            <a:chOff x="11996696" y="3505232"/>
            <a:chExt cx="894566" cy="750071"/>
          </a:xfrm>
        </p:grpSpPr>
        <p:sp>
          <p:nvSpPr>
            <p:cNvPr id="18" name="평행 사변형 17">
              <a:extLst>
                <a:ext uri="{FF2B5EF4-FFF2-40B4-BE49-F238E27FC236}">
                  <a16:creationId xmlns:a16="http://schemas.microsoft.com/office/drawing/2014/main" id="{58074DF2-8E17-4F7E-8E42-AAFD73EF8777}"/>
                </a:ext>
              </a:extLst>
            </p:cNvPr>
            <p:cNvSpPr/>
            <p:nvPr/>
          </p:nvSpPr>
          <p:spPr>
            <a:xfrm>
              <a:off x="12000181" y="3580061"/>
              <a:ext cx="891081" cy="607607"/>
            </a:xfrm>
            <a:prstGeom prst="parallelogram">
              <a:avLst>
                <a:gd name="adj" fmla="val 1513"/>
              </a:avLst>
            </a:prstGeom>
            <a:pattFill prst="wdUpDiag">
              <a:fgClr>
                <a:schemeClr val="accent1"/>
              </a:fgClr>
              <a:bgClr>
                <a:srgbClr val="3F6EA7"/>
              </a:bgClr>
            </a:pattFill>
            <a:ln w="6350"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49000">
                    <a:schemeClr val="bg1"/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5400000" scaled="1"/>
              </a:gradFill>
            </a:ln>
            <a:effectLst>
              <a:innerShdw blurRad="1905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9" name="평행 사변형 18">
              <a:extLst>
                <a:ext uri="{FF2B5EF4-FFF2-40B4-BE49-F238E27FC236}">
                  <a16:creationId xmlns:a16="http://schemas.microsoft.com/office/drawing/2014/main" id="{E122C6E1-A22A-4BEB-B6BA-660FD293D793}"/>
                </a:ext>
              </a:extLst>
            </p:cNvPr>
            <p:cNvSpPr/>
            <p:nvPr/>
          </p:nvSpPr>
          <p:spPr>
            <a:xfrm>
              <a:off x="11996696" y="3576398"/>
              <a:ext cx="891080" cy="295968"/>
            </a:xfrm>
            <a:prstGeom prst="parallelogram">
              <a:avLst>
                <a:gd name="adj" fmla="val 0"/>
              </a:avLst>
            </a:prstGeom>
            <a:gradFill>
              <a:gsLst>
                <a:gs pos="100000">
                  <a:schemeClr val="bg1">
                    <a:alpha val="17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5400000" scaled="1"/>
            </a:gradFill>
            <a:ln w="6350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DB6A0BF-8C9B-49EF-A708-90EB9A429C79}"/>
                </a:ext>
              </a:extLst>
            </p:cNvPr>
            <p:cNvSpPr txBox="1"/>
            <p:nvPr/>
          </p:nvSpPr>
          <p:spPr>
            <a:xfrm>
              <a:off x="12000182" y="3505232"/>
              <a:ext cx="887595" cy="750071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tx1">
                  <a:lumMod val="75000"/>
                  <a:lumOff val="25000"/>
                </a:schemeClr>
              </a:bgClr>
            </a:pattFill>
          </p:spPr>
          <p:txBody>
            <a:bodyPr wrap="square" lIns="0" tIns="0" rIns="0" bIns="0" rtlCol="0">
              <a:spAutoFit/>
            </a:bodyPr>
            <a:lstStyle/>
            <a:p>
              <a:pPr algn="ctr" defTabSz="1063917">
                <a:defRPr/>
              </a:pPr>
              <a:r>
                <a:rPr lang="en-US" altLang="ko-KR" sz="6000" dirty="0">
                  <a:solidFill>
                    <a:schemeClr val="bg1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rPr>
                <a:t>Ⅳ</a:t>
              </a:r>
              <a:endParaRPr lang="ko-KR" altLang="en-US" sz="600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5993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래픽 10">
            <a:extLst>
              <a:ext uri="{FF2B5EF4-FFF2-40B4-BE49-F238E27FC236}">
                <a16:creationId xmlns:a16="http://schemas.microsoft.com/office/drawing/2014/main" id="{E3F0DAE2-72B5-1246-7D0F-8FD55614B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474" y="1152624"/>
            <a:ext cx="127481" cy="2762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D33B940-157B-52D8-127E-64ABF9E9F2A1}"/>
              </a:ext>
            </a:extLst>
          </p:cNvPr>
          <p:cNvSpPr txBox="1"/>
          <p:nvPr/>
        </p:nvSpPr>
        <p:spPr>
          <a:xfrm>
            <a:off x="544650" y="1132603"/>
            <a:ext cx="414164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설계 및 공사기간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06547B-B578-A8C4-9E64-77A2DD9A1C65}"/>
              </a:ext>
            </a:extLst>
          </p:cNvPr>
          <p:cNvSpPr txBox="1"/>
          <p:nvPr/>
        </p:nvSpPr>
        <p:spPr>
          <a:xfrm>
            <a:off x="1260000" y="486889"/>
            <a:ext cx="73519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80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입찰안내서</a:t>
            </a:r>
            <a:endParaRPr lang="ko-KR" altLang="en-US" sz="2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9C05ED-6556-E8FD-896F-BDF2F95D19A5}"/>
              </a:ext>
            </a:extLst>
          </p:cNvPr>
          <p:cNvSpPr txBox="1"/>
          <p:nvPr/>
        </p:nvSpPr>
        <p:spPr>
          <a:xfrm>
            <a:off x="337471" y="199106"/>
            <a:ext cx="72038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en-US" altLang="ko-KR" sz="4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</a:t>
            </a:r>
            <a:endParaRPr lang="ko-KR" altLang="en-US" sz="4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7860A947-4851-4282-8E51-A369CE72212E}"/>
              </a:ext>
            </a:extLst>
          </p:cNvPr>
          <p:cNvSpPr/>
          <p:nvPr/>
        </p:nvSpPr>
        <p:spPr bwMode="auto">
          <a:xfrm>
            <a:off x="337471" y="1529884"/>
            <a:ext cx="9878711" cy="13599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lIns="36000" tIns="36000" rIns="36000" bIns="36000" rtlCol="0" anchor="ctr"/>
          <a:lstStyle/>
          <a:p>
            <a:pPr marL="285750" indent="-285750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기본설계기간 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: 150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일</a:t>
            </a:r>
            <a:endParaRPr lang="en-US" altLang="ko-KR" sz="1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85750" indent="-285750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실시설계기간 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: 150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일</a:t>
            </a:r>
            <a:endParaRPr lang="en-US" altLang="ko-KR" sz="1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85750" indent="-285750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공사기간 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: 60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개월</a:t>
            </a:r>
            <a:endParaRPr lang="en-US" altLang="ko-KR" sz="1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85750" indent="-285750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설계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시공 병행방식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(Fast Track) : 150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일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실시설계분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F4E6631C-3CE7-4376-98CA-5B3067A38B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3682" y="2997630"/>
            <a:ext cx="127481" cy="27620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7619F73-7F88-4A16-B9C9-AA0D6A565F2E}"/>
              </a:ext>
            </a:extLst>
          </p:cNvPr>
          <p:cNvSpPr txBox="1"/>
          <p:nvPr/>
        </p:nvSpPr>
        <p:spPr>
          <a:xfrm>
            <a:off x="560858" y="2977609"/>
            <a:ext cx="414164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주요 유의사항</a:t>
            </a:r>
            <a:endParaRPr lang="ko-KR" altLang="en-US" sz="2000" dirty="0">
              <a:ln>
                <a:solidFill>
                  <a:schemeClr val="tx1">
                    <a:alpha val="0"/>
                  </a:schemeClr>
                </a:solidFill>
              </a:ln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46BDA74-C475-40AA-8EE4-15B36C6272D9}"/>
              </a:ext>
            </a:extLst>
          </p:cNvPr>
          <p:cNvSpPr/>
          <p:nvPr/>
        </p:nvSpPr>
        <p:spPr bwMode="auto">
          <a:xfrm>
            <a:off x="353679" y="3380847"/>
            <a:ext cx="9878711" cy="369193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lIns="36000" tIns="36000" rIns="36000" bIns="36000" rtlCol="0" anchor="ctr"/>
          <a:lstStyle/>
          <a:p>
            <a:pPr marL="285750" indent="-285750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지하도로 출입부에서의 원활한 교통분리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소형차전용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 marL="285750" indent="-285750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지하도로구간 주행안전 및 </a:t>
            </a:r>
            <a:r>
              <a:rPr lang="ko-KR" altLang="en-US" sz="1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긴급구난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방재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유입수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차단 등 계획</a:t>
            </a:r>
            <a:endParaRPr lang="en-US" altLang="ko-KR" sz="1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85750" indent="-285750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지하도로 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UD 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위치 및 구조의 적정성</a:t>
            </a:r>
            <a:endParaRPr lang="en-US" altLang="ko-KR" sz="1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85750" indent="-285750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일반도로 교차로 계획 및 교통처리의 적정성</a:t>
            </a:r>
            <a:endParaRPr lang="en-US" altLang="ko-KR" sz="1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85750" indent="-285750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공사중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교통소통 대책의 적정성</a:t>
            </a:r>
            <a:endParaRPr lang="en-US" altLang="ko-KR" sz="1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85750" indent="-285750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공사기간 단축</a:t>
            </a:r>
            <a:endParaRPr lang="en-US" altLang="ko-KR" sz="1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85750" indent="-285750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굴착 및 </a:t>
            </a:r>
            <a:r>
              <a:rPr lang="ko-KR" altLang="en-US" sz="1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가시설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공사의 안전성</a:t>
            </a:r>
            <a:endParaRPr lang="en-US" altLang="ko-KR" sz="1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85750" indent="-285750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지하철 </a:t>
            </a:r>
            <a:r>
              <a:rPr lang="ko-KR" altLang="en-US" sz="1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인접부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및 </a:t>
            </a:r>
            <a:r>
              <a:rPr lang="ko-KR" altLang="en-US" sz="1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지하지장물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통과부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안전성 등</a:t>
            </a:r>
            <a:endParaRPr lang="en-US" altLang="ko-KR" sz="1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85750" indent="-285750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조경녹지 경관 컨셉의 독창성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창의성</a:t>
            </a:r>
            <a:endParaRPr lang="en-US" altLang="ko-KR" sz="1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85750" indent="-285750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보행육교의 </a:t>
            </a:r>
            <a:r>
              <a:rPr lang="ko-KR" altLang="en-US" sz="1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경관성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편리성</a:t>
            </a:r>
            <a:endParaRPr lang="en-US" altLang="ko-KR" sz="1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85750" indent="-285750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보행자 동선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주차장 계획의 적정성</a:t>
            </a:r>
            <a:endParaRPr lang="en-US" altLang="ko-KR" sz="1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806547B-B578-A8C4-9E64-77A2DD9A1C65}"/>
              </a:ext>
            </a:extLst>
          </p:cNvPr>
          <p:cNvSpPr txBox="1"/>
          <p:nvPr/>
        </p:nvSpPr>
        <p:spPr>
          <a:xfrm>
            <a:off x="1260000" y="486889"/>
            <a:ext cx="73519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80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입찰안내서</a:t>
            </a:r>
            <a:endParaRPr lang="ko-KR" altLang="en-US" sz="2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9C05ED-6556-E8FD-896F-BDF2F95D19A5}"/>
              </a:ext>
            </a:extLst>
          </p:cNvPr>
          <p:cNvSpPr txBox="1"/>
          <p:nvPr/>
        </p:nvSpPr>
        <p:spPr>
          <a:xfrm>
            <a:off x="337471" y="199106"/>
            <a:ext cx="72038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en-US" altLang="ko-KR" sz="4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</a:t>
            </a:r>
            <a:endParaRPr lang="ko-KR" altLang="en-US" sz="4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22" name="표 21">
            <a:extLst>
              <a:ext uri="{FF2B5EF4-FFF2-40B4-BE49-F238E27FC236}">
                <a16:creationId xmlns:a16="http://schemas.microsoft.com/office/drawing/2014/main" id="{5F0331C8-8331-4823-AFEF-6F9AFAEA87B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3139" y="2675709"/>
          <a:ext cx="9936001" cy="433783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8694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2000">
                  <a:extLst>
                    <a:ext uri="{9D8B030D-6E8A-4147-A177-3AD203B41FA5}">
                      <a16:colId xmlns:a16="http://schemas.microsoft.com/office/drawing/2014/main" val="236463882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항 목</a:t>
                      </a:r>
                      <a:endParaRPr lang="en-US" altLang="ko-KR" sz="16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감 점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228600" marR="0" indent="-228600" algn="l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AutoNum type="arabicPeriod"/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입찰도서 제출 부수 부족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▪입찰안내서에 정한 입찰도서 제출 부수 기준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부당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0.05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점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최대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0.5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점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2. 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입찰안내서 제출도서 쪽수 및 규격 제한 기준 위배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▪입찰도서 쪽수 제한 위배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도서 규격 제한 기준 위배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쪽당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0.05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점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최대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0.5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점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769573"/>
                  </a:ext>
                </a:extLst>
              </a:tr>
              <a:tr h="713893">
                <a:tc>
                  <a:txBody>
                    <a:bodyPr/>
                    <a:lstStyle/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3. 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설계도서 작성지침 위반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▪인쇄방법 및 종이 재질 위반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▪</a:t>
                      </a:r>
                      <a:r>
                        <a:rPr lang="ko-KR" altLang="en-US" sz="1200" kern="0" spc="0" dirty="0" err="1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바탕면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및 </a:t>
                      </a:r>
                      <a:r>
                        <a:rPr lang="ko-KR" altLang="en-US" sz="1200" kern="0" spc="0" dirty="0" err="1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여백부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등의 치장 및 표식 금지 위반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(MAC 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작업 금지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</a:t>
                      </a:r>
                    </a:p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▪이미지 파일 삽입 위배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▪조감도 및 투시도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시뮬레이션 사용 금지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쪽당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0.05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점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최대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점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91859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4. 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천연색 사용 금지 위한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흑색 이외의 색상 금지 위반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</a:t>
                      </a:r>
                    </a:p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   (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위치도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노선도 등 천연색 사용을 허용한 경우 제외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건당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0.5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점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감점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31361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5. 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입찰도서에 현장과 상관없는 사진 삽입금지 위반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건당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0.5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점 감점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54328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6. 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설계 설명자료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(PPT) 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작성 규정 위배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쪽당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0.05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점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최대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0.5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점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11662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계</a:t>
                      </a:r>
                      <a:endParaRPr lang="en-US" altLang="ko-KR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3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점 내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428735"/>
                  </a:ext>
                </a:extLst>
              </a:tr>
            </a:tbl>
          </a:graphicData>
        </a:graphic>
      </p:graphicFrame>
      <p:pic>
        <p:nvPicPr>
          <p:cNvPr id="7" name="그래픽 6">
            <a:extLst>
              <a:ext uri="{FF2B5EF4-FFF2-40B4-BE49-F238E27FC236}">
                <a16:creationId xmlns:a16="http://schemas.microsoft.com/office/drawing/2014/main" id="{73E84516-E953-44D1-BB57-BA7DCAD700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706" y="1136397"/>
            <a:ext cx="127481" cy="2762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C41DB3-37F3-4D66-948F-305F62B208ED}"/>
              </a:ext>
            </a:extLst>
          </p:cNvPr>
          <p:cNvSpPr txBox="1"/>
          <p:nvPr/>
        </p:nvSpPr>
        <p:spPr>
          <a:xfrm>
            <a:off x="547882" y="1116376"/>
            <a:ext cx="469207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감점기준</a:t>
            </a: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B671B232-5502-4902-ADE1-65372181CB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6055" y="2436892"/>
            <a:ext cx="114300" cy="1143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CA88A1C-6F1E-47EF-9095-2E5483A00C46}"/>
              </a:ext>
            </a:extLst>
          </p:cNvPr>
          <p:cNvSpPr txBox="1"/>
          <p:nvPr/>
        </p:nvSpPr>
        <p:spPr>
          <a:xfrm>
            <a:off x="551734" y="2348794"/>
            <a:ext cx="955429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일반 감점기준</a:t>
            </a:r>
            <a:endParaRPr lang="ko-KR" altLang="en-US" dirty="0">
              <a:ln>
                <a:solidFill>
                  <a:schemeClr val="tx1">
                    <a:alpha val="0"/>
                  </a:schemeClr>
                </a:solidFill>
              </a:ln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92EBC7B2-BDA1-44E2-9D17-56485E9BC4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2814" y="1548424"/>
            <a:ext cx="114300" cy="1143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AEC2899-954A-4CEF-9EF0-2AB589D91650}"/>
              </a:ext>
            </a:extLst>
          </p:cNvPr>
          <p:cNvSpPr txBox="1"/>
          <p:nvPr/>
        </p:nvSpPr>
        <p:spPr>
          <a:xfrm>
            <a:off x="548493" y="1460326"/>
            <a:ext cx="955429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설계도서관련 감점사항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F77D4206-500D-4E55-ABC8-5E5953272F7C}"/>
              </a:ext>
            </a:extLst>
          </p:cNvPr>
          <p:cNvSpPr/>
          <p:nvPr/>
        </p:nvSpPr>
        <p:spPr bwMode="auto">
          <a:xfrm>
            <a:off x="387698" y="1804474"/>
            <a:ext cx="9912477" cy="46890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lIns="36000" tIns="36000" rIns="36000" bIns="36000" rtlCol="0" anchor="ctr"/>
          <a:lstStyle/>
          <a:p>
            <a:pPr marL="285750" indent="-285750" latinLnBrk="1">
              <a:lnSpc>
                <a:spcPct val="13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감점적용은 지방건설기술심의위원회</a:t>
            </a:r>
            <a:r>
              <a:rPr lang="en-US" altLang="ko-KR" sz="14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4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설계심의분과위원회</a:t>
            </a:r>
            <a:r>
              <a:rPr lang="en-US" altLang="ko-KR" sz="14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r>
              <a:rPr lang="ko-KR" altLang="en-US" sz="14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에서 결정</a:t>
            </a:r>
            <a:endParaRPr lang="en-US" altLang="ko-KR" sz="1400" dirty="0">
              <a:ln>
                <a:solidFill>
                  <a:schemeClr val="tx1">
                    <a:alpha val="0"/>
                  </a:schemeClr>
                </a:solidFill>
              </a:ln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47653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DD2D42AF-003D-4EC5-A998-56B9F80F7447}"/>
              </a:ext>
            </a:extLst>
          </p:cNvPr>
          <p:cNvSpPr/>
          <p:nvPr/>
        </p:nvSpPr>
        <p:spPr bwMode="auto">
          <a:xfrm>
            <a:off x="1428750" y="3035300"/>
            <a:ext cx="9263063" cy="1076325"/>
          </a:xfrm>
          <a:prstGeom prst="rect">
            <a:avLst/>
          </a:prstGeom>
          <a:gradFill flip="none" rotWithShape="1">
            <a:gsLst>
              <a:gs pos="76152">
                <a:schemeClr val="bg2">
                  <a:lumMod val="75000"/>
                </a:schemeClr>
              </a:gs>
              <a:gs pos="100000">
                <a:srgbClr val="E5E5E5">
                  <a:alpha val="0"/>
                </a:srgbClr>
              </a:gs>
              <a:gs pos="1200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4B3053-44E7-421F-8661-6ED130166DA7}"/>
              </a:ext>
            </a:extLst>
          </p:cNvPr>
          <p:cNvSpPr txBox="1"/>
          <p:nvPr/>
        </p:nvSpPr>
        <p:spPr>
          <a:xfrm>
            <a:off x="4384147" y="3273695"/>
            <a:ext cx="616955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4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공사기간 산정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5CF9E4C2-28BB-4341-9E0F-EE23DFC1D540}"/>
              </a:ext>
            </a:extLst>
          </p:cNvPr>
          <p:cNvGrpSpPr/>
          <p:nvPr/>
        </p:nvGrpSpPr>
        <p:grpSpPr>
          <a:xfrm>
            <a:off x="3273993" y="3119805"/>
            <a:ext cx="793040" cy="923330"/>
            <a:chOff x="11996696" y="3505232"/>
            <a:chExt cx="894566" cy="750071"/>
          </a:xfrm>
        </p:grpSpPr>
        <p:sp>
          <p:nvSpPr>
            <p:cNvPr id="18" name="평행 사변형 17">
              <a:extLst>
                <a:ext uri="{FF2B5EF4-FFF2-40B4-BE49-F238E27FC236}">
                  <a16:creationId xmlns:a16="http://schemas.microsoft.com/office/drawing/2014/main" id="{58074DF2-8E17-4F7E-8E42-AAFD73EF8777}"/>
                </a:ext>
              </a:extLst>
            </p:cNvPr>
            <p:cNvSpPr/>
            <p:nvPr/>
          </p:nvSpPr>
          <p:spPr>
            <a:xfrm>
              <a:off x="12000181" y="3580061"/>
              <a:ext cx="891081" cy="607607"/>
            </a:xfrm>
            <a:prstGeom prst="parallelogram">
              <a:avLst>
                <a:gd name="adj" fmla="val 1513"/>
              </a:avLst>
            </a:prstGeom>
            <a:pattFill prst="wdUpDiag">
              <a:fgClr>
                <a:schemeClr val="accent1"/>
              </a:fgClr>
              <a:bgClr>
                <a:srgbClr val="3F6EA7"/>
              </a:bgClr>
            </a:pattFill>
            <a:ln w="6350"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49000">
                    <a:schemeClr val="bg1"/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5400000" scaled="1"/>
              </a:gradFill>
            </a:ln>
            <a:effectLst>
              <a:innerShdw blurRad="1905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9" name="평행 사변형 18">
              <a:extLst>
                <a:ext uri="{FF2B5EF4-FFF2-40B4-BE49-F238E27FC236}">
                  <a16:creationId xmlns:a16="http://schemas.microsoft.com/office/drawing/2014/main" id="{E122C6E1-A22A-4BEB-B6BA-660FD293D793}"/>
                </a:ext>
              </a:extLst>
            </p:cNvPr>
            <p:cNvSpPr/>
            <p:nvPr/>
          </p:nvSpPr>
          <p:spPr>
            <a:xfrm>
              <a:off x="11996696" y="3576398"/>
              <a:ext cx="891080" cy="295968"/>
            </a:xfrm>
            <a:prstGeom prst="parallelogram">
              <a:avLst>
                <a:gd name="adj" fmla="val 0"/>
              </a:avLst>
            </a:prstGeom>
            <a:gradFill>
              <a:gsLst>
                <a:gs pos="100000">
                  <a:schemeClr val="bg1">
                    <a:alpha val="17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5400000" scaled="1"/>
            </a:gradFill>
            <a:ln w="6350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DB6A0BF-8C9B-49EF-A708-90EB9A429C79}"/>
                </a:ext>
              </a:extLst>
            </p:cNvPr>
            <p:cNvSpPr txBox="1"/>
            <p:nvPr/>
          </p:nvSpPr>
          <p:spPr>
            <a:xfrm>
              <a:off x="12000182" y="3505232"/>
              <a:ext cx="887595" cy="750071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tx1">
                  <a:lumMod val="75000"/>
                  <a:lumOff val="25000"/>
                </a:schemeClr>
              </a:bgClr>
            </a:pattFill>
          </p:spPr>
          <p:txBody>
            <a:bodyPr wrap="square" lIns="0" tIns="0" rIns="0" bIns="0" rtlCol="0">
              <a:spAutoFit/>
            </a:bodyPr>
            <a:lstStyle/>
            <a:p>
              <a:pPr algn="ctr" defTabSz="1063917">
                <a:defRPr/>
              </a:pPr>
              <a:r>
                <a:rPr lang="en-US" altLang="ko-KR" sz="6000" dirty="0">
                  <a:solidFill>
                    <a:schemeClr val="bg1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rPr>
                <a:t>Ⅴ</a:t>
              </a:r>
              <a:endParaRPr lang="ko-KR" altLang="en-US" sz="600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6109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806547B-B578-A8C4-9E64-77A2DD9A1C65}"/>
              </a:ext>
            </a:extLst>
          </p:cNvPr>
          <p:cNvSpPr txBox="1"/>
          <p:nvPr/>
        </p:nvSpPr>
        <p:spPr>
          <a:xfrm>
            <a:off x="1260000" y="486889"/>
            <a:ext cx="73519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공사기간 산정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9C05ED-6556-E8FD-896F-BDF2F95D19A5}"/>
              </a:ext>
            </a:extLst>
          </p:cNvPr>
          <p:cNvSpPr txBox="1"/>
          <p:nvPr/>
        </p:nvSpPr>
        <p:spPr>
          <a:xfrm>
            <a:off x="337471" y="199106"/>
            <a:ext cx="72038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en-US" altLang="ko-KR" sz="4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</a:t>
            </a:r>
            <a:endParaRPr lang="ko-KR" altLang="en-US" sz="4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액자 11">
            <a:extLst>
              <a:ext uri="{FF2B5EF4-FFF2-40B4-BE49-F238E27FC236}">
                <a16:creationId xmlns:a16="http://schemas.microsoft.com/office/drawing/2014/main" id="{2D88EDFA-3C31-4AEF-BBE7-E1C6AC64D27C}"/>
              </a:ext>
            </a:extLst>
          </p:cNvPr>
          <p:cNvSpPr/>
          <p:nvPr/>
        </p:nvSpPr>
        <p:spPr bwMode="auto">
          <a:xfrm>
            <a:off x="584888" y="5432036"/>
            <a:ext cx="1676400" cy="1164897"/>
          </a:xfrm>
          <a:prstGeom prst="frame">
            <a:avLst>
              <a:gd name="adj1" fmla="val 5393"/>
            </a:avLst>
          </a:prstGeom>
          <a:pattFill prst="wdUpDiag">
            <a:fgClr>
              <a:srgbClr val="8A9EBC"/>
            </a:fgClr>
            <a:bgClr>
              <a:srgbClr val="9EB1E2"/>
            </a:bgClr>
          </a:pattFill>
          <a:ln w="9525">
            <a:noFill/>
            <a:miter lim="800000"/>
            <a:headEnd/>
            <a:tailEnd/>
          </a:ln>
          <a:effectLst>
            <a:innerShdw blurRad="63500">
              <a:prstClr val="black"/>
            </a:innerShdw>
          </a:effectLst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640D9C00-F980-4005-9E91-01941B6AF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474" y="1272608"/>
            <a:ext cx="127481" cy="2762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E585484-CF8D-4BA6-8D9E-E8EFFFF2745D}"/>
              </a:ext>
            </a:extLst>
          </p:cNvPr>
          <p:cNvSpPr txBox="1"/>
          <p:nvPr/>
        </p:nvSpPr>
        <p:spPr>
          <a:xfrm>
            <a:off x="544650" y="1252587"/>
            <a:ext cx="495435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목적 및 관련 규정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28FA0738-81BA-4917-A501-DD8DFF5D4E13}"/>
              </a:ext>
            </a:extLst>
          </p:cNvPr>
          <p:cNvGrpSpPr/>
          <p:nvPr/>
        </p:nvGrpSpPr>
        <p:grpSpPr>
          <a:xfrm>
            <a:off x="2365221" y="3535914"/>
            <a:ext cx="7921778" cy="1623906"/>
            <a:chOff x="13966208" y="5065505"/>
            <a:chExt cx="4162165" cy="1461111"/>
          </a:xfrm>
        </p:grpSpPr>
        <p:sp>
          <p:nvSpPr>
            <p:cNvPr id="25" name="모서리가 둥근 직사각형 28">
              <a:extLst>
                <a:ext uri="{FF2B5EF4-FFF2-40B4-BE49-F238E27FC236}">
                  <a16:creationId xmlns:a16="http://schemas.microsoft.com/office/drawing/2014/main" id="{978F4E9A-8DCB-4B50-9E5E-FABF5D484117}"/>
                </a:ext>
              </a:extLst>
            </p:cNvPr>
            <p:cNvSpPr/>
            <p:nvPr/>
          </p:nvSpPr>
          <p:spPr>
            <a:xfrm>
              <a:off x="13966208" y="5071622"/>
              <a:ext cx="4162165" cy="1450621"/>
            </a:xfrm>
            <a:prstGeom prst="roundRect">
              <a:avLst>
                <a:gd name="adj" fmla="val 2493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43056"/>
              <a:endParaRPr lang="ko-KR" altLang="en-US" sz="16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pic>
          <p:nvPicPr>
            <p:cNvPr id="26" name="그림 25" descr="야외, 자연, 낮시간, 적운이(가) 표시된 사진&#10;&#10;자동 생성된 설명">
              <a:extLst>
                <a:ext uri="{FF2B5EF4-FFF2-40B4-BE49-F238E27FC236}">
                  <a16:creationId xmlns:a16="http://schemas.microsoft.com/office/drawing/2014/main" id="{357A1B91-2675-4D3D-8434-18D6936465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231"/>
            <a:stretch/>
          </p:blipFill>
          <p:spPr>
            <a:xfrm>
              <a:off x="13966208" y="5065505"/>
              <a:ext cx="4162165" cy="1461111"/>
            </a:xfrm>
            <a:prstGeom prst="roundRect">
              <a:avLst>
                <a:gd name="adj" fmla="val 2635"/>
              </a:avLst>
            </a:prstGeom>
            <a:ln>
              <a:noFill/>
            </a:ln>
            <a:effectLst/>
          </p:spPr>
        </p:pic>
        <p:pic>
          <p:nvPicPr>
            <p:cNvPr id="27" name="그래픽 26">
              <a:extLst>
                <a:ext uri="{FF2B5EF4-FFF2-40B4-BE49-F238E27FC236}">
                  <a16:creationId xmlns:a16="http://schemas.microsoft.com/office/drawing/2014/main" id="{3A2E69C6-4B15-4825-9156-7E7EAFBBED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r="48146"/>
            <a:stretch/>
          </p:blipFill>
          <p:spPr>
            <a:xfrm>
              <a:off x="13993274" y="6169818"/>
              <a:ext cx="4135098" cy="352425"/>
            </a:xfrm>
            <a:prstGeom prst="rect">
              <a:avLst/>
            </a:prstGeom>
          </p:spPr>
        </p:pic>
      </p:grpSp>
      <p:sp>
        <p:nvSpPr>
          <p:cNvPr id="28" name="액자 27">
            <a:extLst>
              <a:ext uri="{FF2B5EF4-FFF2-40B4-BE49-F238E27FC236}">
                <a16:creationId xmlns:a16="http://schemas.microsoft.com/office/drawing/2014/main" id="{DFEE7099-E92B-46E7-A04F-8A6DFAFFC804}"/>
              </a:ext>
            </a:extLst>
          </p:cNvPr>
          <p:cNvSpPr/>
          <p:nvPr/>
        </p:nvSpPr>
        <p:spPr bwMode="auto">
          <a:xfrm>
            <a:off x="584888" y="1957264"/>
            <a:ext cx="1676400" cy="1328285"/>
          </a:xfrm>
          <a:prstGeom prst="frame">
            <a:avLst>
              <a:gd name="adj1" fmla="val 5393"/>
            </a:avLst>
          </a:prstGeom>
          <a:pattFill prst="wdUpDiag">
            <a:fgClr>
              <a:srgbClr val="8A9EBC"/>
            </a:fgClr>
            <a:bgClr>
              <a:srgbClr val="9EB1E2"/>
            </a:bgClr>
          </a:pattFill>
          <a:ln w="9525">
            <a:noFill/>
            <a:miter lim="800000"/>
            <a:headEnd/>
            <a:tailEnd/>
          </a:ln>
          <a:effectLst>
            <a:innerShdw blurRad="63500">
              <a:prstClr val="black"/>
            </a:innerShdw>
          </a:effectLst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1AB8E397-D4EE-4D13-AEE2-81073021C413}"/>
              </a:ext>
            </a:extLst>
          </p:cNvPr>
          <p:cNvSpPr/>
          <p:nvPr/>
        </p:nvSpPr>
        <p:spPr bwMode="auto">
          <a:xfrm>
            <a:off x="437284" y="2438198"/>
            <a:ext cx="363682" cy="374650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defTabSz="1063917" latinLnBrk="0">
              <a:defRPr/>
            </a:pPr>
            <a:r>
              <a:rPr lang="en-US" altLang="ko-KR" sz="2400" dirty="0">
                <a:solidFill>
                  <a:schemeClr val="bg1"/>
                </a:solidFill>
                <a:latin typeface="DINPro-Bold" panose="02000503030000020004" pitchFamily="50" charset="0"/>
                <a:ea typeface="KoPub돋움체 Bold" panose="00000800000000000000" pitchFamily="2" charset="-127"/>
              </a:rPr>
              <a:t>1</a:t>
            </a:r>
            <a:endParaRPr lang="ko-KR" altLang="en-US" sz="2400" dirty="0">
              <a:solidFill>
                <a:schemeClr val="bg1"/>
              </a:solidFill>
              <a:latin typeface="DINPro-Bold" panose="02000503030000020004" pitchFamily="50" charset="0"/>
              <a:ea typeface="KoPub돋움체 Bold" panose="00000800000000000000" pitchFamily="2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AB1111-58B1-4DD7-9416-DC0923322AFE}"/>
              </a:ext>
            </a:extLst>
          </p:cNvPr>
          <p:cNvSpPr txBox="1"/>
          <p:nvPr/>
        </p:nvSpPr>
        <p:spPr>
          <a:xfrm>
            <a:off x="797415" y="2191031"/>
            <a:ext cx="124903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공기</a:t>
            </a:r>
            <a:endParaRPr lang="en-US" altLang="ko-KR" dirty="0">
              <a:ln>
                <a:solidFill>
                  <a:srgbClr val="000000">
                    <a:alpha val="0"/>
                  </a:srgbClr>
                </a:solidFill>
              </a:ln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 defTabSz="1063917">
              <a:defRPr/>
            </a:pP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산정</a:t>
            </a:r>
            <a:endParaRPr lang="en-US" altLang="ko-KR" dirty="0">
              <a:ln>
                <a:solidFill>
                  <a:srgbClr val="000000">
                    <a:alpha val="0"/>
                  </a:srgbClr>
                </a:solidFill>
              </a:ln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 defTabSz="1063917">
              <a:defRPr/>
            </a:pP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목적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A12FDC44-70D5-4FBE-A142-72AE08BC6C54}"/>
              </a:ext>
            </a:extLst>
          </p:cNvPr>
          <p:cNvGrpSpPr/>
          <p:nvPr/>
        </p:nvGrpSpPr>
        <p:grpSpPr>
          <a:xfrm>
            <a:off x="2365222" y="1964499"/>
            <a:ext cx="7921778" cy="1299199"/>
            <a:chOff x="13966208" y="5065505"/>
            <a:chExt cx="4162165" cy="1461111"/>
          </a:xfrm>
        </p:grpSpPr>
        <p:sp>
          <p:nvSpPr>
            <p:cNvPr id="32" name="모서리가 둥근 직사각형 28">
              <a:extLst>
                <a:ext uri="{FF2B5EF4-FFF2-40B4-BE49-F238E27FC236}">
                  <a16:creationId xmlns:a16="http://schemas.microsoft.com/office/drawing/2014/main" id="{E40B4517-FF96-429C-87AA-C691ADC2DC7F}"/>
                </a:ext>
              </a:extLst>
            </p:cNvPr>
            <p:cNvSpPr/>
            <p:nvPr/>
          </p:nvSpPr>
          <p:spPr>
            <a:xfrm>
              <a:off x="13966208" y="5071622"/>
              <a:ext cx="4162165" cy="1450621"/>
            </a:xfrm>
            <a:prstGeom prst="roundRect">
              <a:avLst>
                <a:gd name="adj" fmla="val 2493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43056"/>
              <a:endParaRPr lang="ko-KR" altLang="en-US" sz="16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pic>
          <p:nvPicPr>
            <p:cNvPr id="33" name="그림 32" descr="야외, 자연, 낮시간, 적운이(가) 표시된 사진&#10;&#10;자동 생성된 설명">
              <a:extLst>
                <a:ext uri="{FF2B5EF4-FFF2-40B4-BE49-F238E27FC236}">
                  <a16:creationId xmlns:a16="http://schemas.microsoft.com/office/drawing/2014/main" id="{96AA3699-5B33-4370-91C0-CDA0A3DF33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231"/>
            <a:stretch/>
          </p:blipFill>
          <p:spPr>
            <a:xfrm>
              <a:off x="13966208" y="5065505"/>
              <a:ext cx="4162165" cy="1461111"/>
            </a:xfrm>
            <a:prstGeom prst="roundRect">
              <a:avLst>
                <a:gd name="adj" fmla="val 2635"/>
              </a:avLst>
            </a:prstGeom>
            <a:ln>
              <a:noFill/>
            </a:ln>
            <a:effectLst/>
          </p:spPr>
        </p:pic>
        <p:pic>
          <p:nvPicPr>
            <p:cNvPr id="34" name="그래픽 33">
              <a:extLst>
                <a:ext uri="{FF2B5EF4-FFF2-40B4-BE49-F238E27FC236}">
                  <a16:creationId xmlns:a16="http://schemas.microsoft.com/office/drawing/2014/main" id="{2DDBC4F4-57F6-41F8-81C0-6866925FD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3993274" y="6169818"/>
              <a:ext cx="4095750" cy="352425"/>
            </a:xfrm>
            <a:prstGeom prst="rect">
              <a:avLst/>
            </a:prstGeom>
          </p:spPr>
        </p:pic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F470ECE-F966-401C-A806-E4EA18C58AB6}"/>
              </a:ext>
            </a:extLst>
          </p:cNvPr>
          <p:cNvSpPr txBox="1"/>
          <p:nvPr/>
        </p:nvSpPr>
        <p:spPr>
          <a:xfrm>
            <a:off x="2800350" y="2396741"/>
            <a:ext cx="739608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spcBef>
                <a:spcPts val="600"/>
              </a:spcBef>
              <a:spcAft>
                <a:spcPts val="600"/>
              </a:spcAft>
              <a:defRPr/>
            </a:pP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공사발주 전 공기산정에 대한 적정성을 검토하여</a:t>
            </a:r>
            <a:r>
              <a:rPr lang="en-US" altLang="ko-KR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, </a:t>
            </a: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공사기간 부족으로 인한 산업재해를 미연에 방지</a:t>
            </a: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E666E604-E046-448B-9506-A38BC5EB00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93562" y="2424274"/>
            <a:ext cx="174240" cy="17424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9686531D-4CA0-4770-9879-553A9B2C0EE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35057" y="2870965"/>
            <a:ext cx="196887" cy="153818"/>
          </a:xfrm>
          <a:prstGeom prst="rect">
            <a:avLst/>
          </a:prstGeom>
        </p:spPr>
      </p:pic>
      <p:sp>
        <p:nvSpPr>
          <p:cNvPr id="38" name="액자 37">
            <a:extLst>
              <a:ext uri="{FF2B5EF4-FFF2-40B4-BE49-F238E27FC236}">
                <a16:creationId xmlns:a16="http://schemas.microsoft.com/office/drawing/2014/main" id="{FDA1F260-B182-42E1-A269-8E8008DA294D}"/>
              </a:ext>
            </a:extLst>
          </p:cNvPr>
          <p:cNvSpPr/>
          <p:nvPr/>
        </p:nvSpPr>
        <p:spPr bwMode="auto">
          <a:xfrm>
            <a:off x="584888" y="3537003"/>
            <a:ext cx="1676400" cy="1631793"/>
          </a:xfrm>
          <a:prstGeom prst="frame">
            <a:avLst>
              <a:gd name="adj1" fmla="val 5393"/>
            </a:avLst>
          </a:prstGeom>
          <a:pattFill prst="wdUpDiag">
            <a:fgClr>
              <a:srgbClr val="8A9EBC"/>
            </a:fgClr>
            <a:bgClr>
              <a:srgbClr val="9EB1E2"/>
            </a:bgClr>
          </a:pattFill>
          <a:ln w="9525">
            <a:noFill/>
            <a:miter lim="800000"/>
            <a:headEnd/>
            <a:tailEnd/>
          </a:ln>
          <a:effectLst>
            <a:innerShdw blurRad="63500">
              <a:prstClr val="black"/>
            </a:innerShdw>
          </a:effectLst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5149CA69-92AD-4F2E-81C9-87E3EADEF30C}"/>
              </a:ext>
            </a:extLst>
          </p:cNvPr>
          <p:cNvSpPr/>
          <p:nvPr/>
        </p:nvSpPr>
        <p:spPr bwMode="auto">
          <a:xfrm>
            <a:off x="437284" y="4122712"/>
            <a:ext cx="363682" cy="374650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defTabSz="1063917" latinLnBrk="0">
              <a:defRPr/>
            </a:pPr>
            <a:r>
              <a:rPr lang="en-US" altLang="ko-KR" sz="2400" dirty="0">
                <a:solidFill>
                  <a:schemeClr val="bg1"/>
                </a:solidFill>
                <a:latin typeface="DINPro-Bold" panose="02000503030000020004" pitchFamily="50" charset="0"/>
                <a:ea typeface="KoPub돋움체 Bold" panose="00000800000000000000" pitchFamily="2" charset="-127"/>
              </a:rPr>
              <a:t>2</a:t>
            </a:r>
            <a:endParaRPr lang="ko-KR" altLang="en-US" sz="2400" dirty="0">
              <a:solidFill>
                <a:schemeClr val="bg1"/>
              </a:solidFill>
              <a:latin typeface="DINPro-Bold" panose="02000503030000020004" pitchFamily="50" charset="0"/>
              <a:ea typeface="KoPub돋움체 Bold" panose="00000800000000000000" pitchFamily="2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2A5E509-35E5-4B1C-98FF-B4837AE18283}"/>
              </a:ext>
            </a:extLst>
          </p:cNvPr>
          <p:cNvSpPr txBox="1"/>
          <p:nvPr/>
        </p:nvSpPr>
        <p:spPr>
          <a:xfrm>
            <a:off x="823401" y="3894538"/>
            <a:ext cx="124903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관련법규</a:t>
            </a:r>
            <a:endParaRPr lang="en-US" altLang="ko-KR" dirty="0">
              <a:ln>
                <a:solidFill>
                  <a:srgbClr val="000000">
                    <a:alpha val="0"/>
                  </a:srgbClr>
                </a:solidFill>
              </a:ln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 defTabSz="1063917">
              <a:defRPr/>
            </a:pP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및</a:t>
            </a:r>
            <a:endParaRPr lang="en-US" altLang="ko-KR" dirty="0">
              <a:ln>
                <a:solidFill>
                  <a:srgbClr val="000000">
                    <a:alpha val="0"/>
                  </a:srgbClr>
                </a:solidFill>
              </a:ln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 defTabSz="1063917">
              <a:defRPr/>
            </a:pP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적용대상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35660D8-296B-41D6-AC79-04E3CD1EB80E}"/>
              </a:ext>
            </a:extLst>
          </p:cNvPr>
          <p:cNvSpPr txBox="1"/>
          <p:nvPr/>
        </p:nvSpPr>
        <p:spPr>
          <a:xfrm>
            <a:off x="2800350" y="3737347"/>
            <a:ext cx="7025307" cy="13388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 latinLnBrk="1">
              <a:spcBef>
                <a:spcPts val="600"/>
              </a:spcBef>
              <a:spcAft>
                <a:spcPts val="0"/>
              </a:spcAft>
              <a:defRPr/>
            </a:pP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관 </a:t>
            </a:r>
            <a:r>
              <a:rPr lang="ko-KR" altLang="en-US" dirty="0" err="1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련</a:t>
            </a: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법 </a:t>
            </a:r>
            <a:r>
              <a:rPr lang="en-US" altLang="ko-KR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:  </a:t>
            </a: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건설기술진흥법 제 </a:t>
            </a:r>
            <a:r>
              <a:rPr lang="en-US" altLang="ko-KR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45</a:t>
            </a: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조의 </a:t>
            </a:r>
            <a:r>
              <a:rPr lang="en-US" altLang="ko-KR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2</a:t>
            </a: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항</a:t>
            </a:r>
            <a:endParaRPr lang="en-US" altLang="ko-KR" dirty="0">
              <a:ln>
                <a:solidFill>
                  <a:srgbClr val="000000">
                    <a:alpha val="0"/>
                  </a:srgbClr>
                </a:solidFill>
              </a:ln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defTabSz="1063917" latinLnBrk="1">
              <a:spcBef>
                <a:spcPts val="600"/>
              </a:spcBef>
              <a:spcAft>
                <a:spcPts val="0"/>
              </a:spcAft>
              <a:defRPr/>
            </a:pP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적용시점</a:t>
            </a:r>
            <a:r>
              <a:rPr lang="en-US" altLang="ko-KR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: 2021</a:t>
            </a: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 </a:t>
            </a:r>
            <a:r>
              <a:rPr lang="en-US" altLang="ko-KR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9</a:t>
            </a: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월 </a:t>
            </a:r>
            <a:r>
              <a:rPr lang="en-US" altLang="ko-KR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17</a:t>
            </a: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일 이후 </a:t>
            </a:r>
            <a:r>
              <a:rPr lang="ko-KR" altLang="en-US" dirty="0" err="1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입찰공고하는</a:t>
            </a: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</a:t>
            </a:r>
            <a:r>
              <a:rPr lang="ko-KR" altLang="en-US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KoPub돋움체 Bold" pitchFamily="2" charset="-127"/>
                <a:ea typeface="KoPub돋움체 Bold" pitchFamily="2" charset="-127"/>
              </a:rPr>
              <a:t>「공공 건설공사」</a:t>
            </a:r>
            <a:endParaRPr lang="en-US" altLang="ko-KR" dirty="0">
              <a:ln>
                <a:solidFill>
                  <a:srgbClr val="4B7246">
                    <a:alpha val="0"/>
                  </a:srgbClr>
                </a:solidFill>
              </a:ln>
              <a:solidFill>
                <a:prstClr val="black"/>
              </a:solidFill>
              <a:latin typeface="KoPub돋움체 Bold" pitchFamily="2" charset="-127"/>
              <a:ea typeface="KoPub돋움체 Bold" pitchFamily="2" charset="-127"/>
            </a:endParaRPr>
          </a:p>
          <a:p>
            <a:pPr defTabSz="1063917" latinLnBrk="1">
              <a:spcBef>
                <a:spcPts val="600"/>
              </a:spcBef>
              <a:spcAft>
                <a:spcPts val="0"/>
              </a:spcAft>
              <a:defRPr/>
            </a:pP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심의대상 </a:t>
            </a:r>
            <a:r>
              <a:rPr lang="en-US" altLang="ko-KR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: </a:t>
            </a: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건설기술진흥법에 따라 총 공사금액 </a:t>
            </a:r>
            <a:r>
              <a:rPr lang="en-US" altLang="ko-KR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100</a:t>
            </a: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억원 이상 공사</a:t>
            </a:r>
            <a:r>
              <a:rPr lang="en-US" altLang="ko-KR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, </a:t>
            </a: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지방심의 </a:t>
            </a:r>
            <a:endParaRPr lang="en-US" altLang="ko-KR" dirty="0">
              <a:ln>
                <a:solidFill>
                  <a:srgbClr val="000000">
                    <a:alpha val="0"/>
                  </a:srgbClr>
                </a:solidFill>
              </a:ln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defTabSz="1063917" latinLnBrk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altLang="ko-KR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              </a:t>
            </a: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위원회 또는 기술자문위원회의 심의를 받아야 함</a:t>
            </a:r>
            <a:r>
              <a:rPr lang="en-US" altLang="ko-KR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.</a:t>
            </a: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0A26027E-3B9A-472B-B59B-4322544109FB}"/>
              </a:ext>
            </a:extLst>
          </p:cNvPr>
          <p:cNvSpPr/>
          <p:nvPr/>
        </p:nvSpPr>
        <p:spPr bwMode="auto">
          <a:xfrm>
            <a:off x="437284" y="5827159"/>
            <a:ext cx="363682" cy="374650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defTabSz="1063917" latinLnBrk="0">
              <a:defRPr/>
            </a:pPr>
            <a:r>
              <a:rPr lang="en-US" altLang="ko-KR" sz="2400" dirty="0">
                <a:solidFill>
                  <a:schemeClr val="bg1"/>
                </a:solidFill>
                <a:latin typeface="DINPro-Bold" panose="02000503030000020004" pitchFamily="50" charset="0"/>
                <a:ea typeface="KoPub돋움체 Bold" panose="00000800000000000000" pitchFamily="2" charset="-127"/>
              </a:rPr>
              <a:t>3</a:t>
            </a:r>
            <a:endParaRPr lang="ko-KR" altLang="en-US" sz="2400" dirty="0">
              <a:solidFill>
                <a:schemeClr val="bg1"/>
              </a:solidFill>
              <a:latin typeface="DINPro-Bold" panose="02000503030000020004" pitchFamily="50" charset="0"/>
              <a:ea typeface="KoPub돋움체 Bold" panose="00000800000000000000" pitchFamily="2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E575828-4671-472F-8017-40792F677F6C}"/>
              </a:ext>
            </a:extLst>
          </p:cNvPr>
          <p:cNvSpPr txBox="1"/>
          <p:nvPr/>
        </p:nvSpPr>
        <p:spPr>
          <a:xfrm>
            <a:off x="797415" y="5752651"/>
            <a:ext cx="12490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공기산정 기준</a:t>
            </a: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84154132-8C3E-4E7D-9EDE-3F221B74E6A3}"/>
              </a:ext>
            </a:extLst>
          </p:cNvPr>
          <p:cNvGrpSpPr/>
          <p:nvPr/>
        </p:nvGrpSpPr>
        <p:grpSpPr>
          <a:xfrm>
            <a:off x="2365221" y="5432036"/>
            <a:ext cx="7921776" cy="1164897"/>
            <a:chOff x="13966208" y="5065505"/>
            <a:chExt cx="4162165" cy="1461111"/>
          </a:xfrm>
        </p:grpSpPr>
        <p:sp>
          <p:nvSpPr>
            <p:cNvPr id="45" name="모서리가 둥근 직사각형 28">
              <a:extLst>
                <a:ext uri="{FF2B5EF4-FFF2-40B4-BE49-F238E27FC236}">
                  <a16:creationId xmlns:a16="http://schemas.microsoft.com/office/drawing/2014/main" id="{C7C66D7C-9E3C-4AFE-97F4-CFEF12658148}"/>
                </a:ext>
              </a:extLst>
            </p:cNvPr>
            <p:cNvSpPr/>
            <p:nvPr/>
          </p:nvSpPr>
          <p:spPr>
            <a:xfrm>
              <a:off x="13966208" y="5071622"/>
              <a:ext cx="4162165" cy="1450621"/>
            </a:xfrm>
            <a:prstGeom prst="roundRect">
              <a:avLst>
                <a:gd name="adj" fmla="val 2493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43056"/>
              <a:endParaRPr lang="ko-KR" altLang="en-US" sz="16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pic>
          <p:nvPicPr>
            <p:cNvPr id="46" name="그림 45" descr="야외, 자연, 낮시간, 적운이(가) 표시된 사진&#10;&#10;자동 생성된 설명">
              <a:extLst>
                <a:ext uri="{FF2B5EF4-FFF2-40B4-BE49-F238E27FC236}">
                  <a16:creationId xmlns:a16="http://schemas.microsoft.com/office/drawing/2014/main" id="{6662DD60-08F7-4693-93DA-399074243A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231"/>
            <a:stretch/>
          </p:blipFill>
          <p:spPr>
            <a:xfrm>
              <a:off x="13966208" y="5065505"/>
              <a:ext cx="4162165" cy="1461111"/>
            </a:xfrm>
            <a:prstGeom prst="roundRect">
              <a:avLst>
                <a:gd name="adj" fmla="val 2635"/>
              </a:avLst>
            </a:prstGeom>
            <a:ln>
              <a:noFill/>
            </a:ln>
            <a:effectLst/>
          </p:spPr>
        </p:pic>
        <p:pic>
          <p:nvPicPr>
            <p:cNvPr id="47" name="그래픽 46">
              <a:extLst>
                <a:ext uri="{FF2B5EF4-FFF2-40B4-BE49-F238E27FC236}">
                  <a16:creationId xmlns:a16="http://schemas.microsoft.com/office/drawing/2014/main" id="{21957F45-1469-4AB4-9AAD-0D6F783015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r="48146"/>
            <a:stretch/>
          </p:blipFill>
          <p:spPr>
            <a:xfrm>
              <a:off x="13993274" y="6169818"/>
              <a:ext cx="4135098" cy="352425"/>
            </a:xfrm>
            <a:prstGeom prst="rect">
              <a:avLst/>
            </a:prstGeom>
          </p:spPr>
        </p:pic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813140D3-3DE8-4B84-A19E-2D0A1DFCBDA0}"/>
              </a:ext>
            </a:extLst>
          </p:cNvPr>
          <p:cNvSpPr txBox="1"/>
          <p:nvPr/>
        </p:nvSpPr>
        <p:spPr>
          <a:xfrm>
            <a:off x="2800349" y="5735190"/>
            <a:ext cx="7486646" cy="6515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defTabSz="1063917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공공 건설공사의 공사기간 산정기준</a:t>
            </a:r>
            <a:r>
              <a:rPr lang="en-US" altLang="ko-KR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국토교통부</a:t>
            </a:r>
            <a:r>
              <a:rPr lang="en-US" altLang="ko-KR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</a:p>
          <a:p>
            <a:pPr marL="0" marR="0" indent="0" defTabSz="1063917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적정공사기간 확보를 위한 가이드라인</a:t>
            </a:r>
            <a:r>
              <a:rPr lang="en-US" altLang="ko-KR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ko-KR" altLang="en-US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국토교통부</a:t>
            </a:r>
            <a:r>
              <a:rPr lang="en-US" altLang="ko-KR" dirty="0">
                <a:ln>
                  <a:solidFill>
                    <a:srgbClr val="000000">
                      <a:alpha val="0"/>
                    </a:srgb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, 2022)</a:t>
            </a:r>
            <a:endParaRPr lang="ko-KR" altLang="ko-KR" dirty="0">
              <a:ln>
                <a:solidFill>
                  <a:srgbClr val="000000">
                    <a:alpha val="0"/>
                  </a:srgbClr>
                </a:solidFill>
              </a:ln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pic>
        <p:nvPicPr>
          <p:cNvPr id="49" name="그래픽 48">
            <a:extLst>
              <a:ext uri="{FF2B5EF4-FFF2-40B4-BE49-F238E27FC236}">
                <a16:creationId xmlns:a16="http://schemas.microsoft.com/office/drawing/2014/main" id="{04E60F86-DBE5-4ECD-9400-B05BF9A473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93562" y="3747853"/>
            <a:ext cx="174240" cy="174240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BB2F02B2-BF6F-4F62-99D6-DA629676B0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93562" y="4094527"/>
            <a:ext cx="174240" cy="174240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F9999B1A-AEFD-42A8-9F4C-9DB836F08D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93562" y="4476122"/>
            <a:ext cx="174240" cy="174240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8D7134EB-604E-4D6C-8294-D2C9A28630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93562" y="5783313"/>
            <a:ext cx="174240" cy="174240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BB00A7A2-03FA-4FA6-B92A-D7721288B5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93562" y="6141690"/>
            <a:ext cx="174240" cy="17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755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그림 56" descr="구름, 하늘, 스크린샷, 안개이(가) 표시된 사진&#10;&#10;자동 생성된 설명">
            <a:extLst>
              <a:ext uri="{FF2B5EF4-FFF2-40B4-BE49-F238E27FC236}">
                <a16:creationId xmlns:a16="http://schemas.microsoft.com/office/drawing/2014/main" id="{A08E4E45-49D0-F9AD-4D39-E4AB213BD2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0691813" cy="7578184"/>
          </a:xfrm>
          <a:prstGeom prst="rect">
            <a:avLst/>
          </a:prstGeom>
        </p:spPr>
      </p:pic>
      <p:sp>
        <p:nvSpPr>
          <p:cNvPr id="58" name="직사각형 57">
            <a:extLst>
              <a:ext uri="{FF2B5EF4-FFF2-40B4-BE49-F238E27FC236}">
                <a16:creationId xmlns:a16="http://schemas.microsoft.com/office/drawing/2014/main" id="{2A3F3C5C-4671-E07A-A1F7-14988F529706}"/>
              </a:ext>
            </a:extLst>
          </p:cNvPr>
          <p:cNvSpPr/>
          <p:nvPr/>
        </p:nvSpPr>
        <p:spPr bwMode="auto">
          <a:xfrm>
            <a:off x="1428750" y="2387761"/>
            <a:ext cx="9263063" cy="645795"/>
          </a:xfrm>
          <a:prstGeom prst="rect">
            <a:avLst/>
          </a:prstGeom>
          <a:gradFill flip="none" rotWithShape="1">
            <a:gsLst>
              <a:gs pos="100000">
                <a:srgbClr val="E5E5E5">
                  <a:alpha val="40000"/>
                </a:srgbClr>
              </a:gs>
              <a:gs pos="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68EAE558-58FE-B844-4E03-23E3DAA84158}"/>
              </a:ext>
            </a:extLst>
          </p:cNvPr>
          <p:cNvSpPr/>
          <p:nvPr/>
        </p:nvSpPr>
        <p:spPr bwMode="auto">
          <a:xfrm>
            <a:off x="1428750" y="3039245"/>
            <a:ext cx="9263063" cy="645795"/>
          </a:xfrm>
          <a:prstGeom prst="rect">
            <a:avLst/>
          </a:prstGeom>
          <a:gradFill flip="none" rotWithShape="1">
            <a:gsLst>
              <a:gs pos="100000">
                <a:srgbClr val="E5E5E5">
                  <a:alpha val="40000"/>
                </a:srgbClr>
              </a:gs>
              <a:gs pos="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2642CCA0-5B73-E3EC-69F9-FD9B9F1159F1}"/>
              </a:ext>
            </a:extLst>
          </p:cNvPr>
          <p:cNvSpPr/>
          <p:nvPr/>
        </p:nvSpPr>
        <p:spPr bwMode="auto">
          <a:xfrm>
            <a:off x="1428750" y="3684418"/>
            <a:ext cx="9263063" cy="645795"/>
          </a:xfrm>
          <a:prstGeom prst="rect">
            <a:avLst/>
          </a:prstGeom>
          <a:gradFill flip="none" rotWithShape="1">
            <a:gsLst>
              <a:gs pos="100000">
                <a:srgbClr val="E5E5E5">
                  <a:alpha val="40000"/>
                </a:srgbClr>
              </a:gs>
              <a:gs pos="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E2E35CF7-4B62-822B-9BA6-ACC29460062A}"/>
              </a:ext>
            </a:extLst>
          </p:cNvPr>
          <p:cNvSpPr/>
          <p:nvPr/>
        </p:nvSpPr>
        <p:spPr bwMode="auto">
          <a:xfrm>
            <a:off x="1428750" y="4333531"/>
            <a:ext cx="9263063" cy="645795"/>
          </a:xfrm>
          <a:prstGeom prst="rect">
            <a:avLst/>
          </a:prstGeom>
          <a:gradFill flip="none" rotWithShape="1">
            <a:gsLst>
              <a:gs pos="100000">
                <a:srgbClr val="E5E5E5">
                  <a:alpha val="40000"/>
                </a:srgbClr>
              </a:gs>
              <a:gs pos="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44BBF70-06E4-96FA-CE1C-66A376C92FA7}"/>
              </a:ext>
            </a:extLst>
          </p:cNvPr>
          <p:cNvSpPr txBox="1"/>
          <p:nvPr/>
        </p:nvSpPr>
        <p:spPr>
          <a:xfrm>
            <a:off x="4137538" y="1429297"/>
            <a:ext cx="4522072" cy="19236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1063917">
              <a:lnSpc>
                <a:spcPts val="1530"/>
              </a:lnSpc>
              <a:defRPr/>
            </a:pPr>
            <a:r>
              <a:rPr lang="ko-KR" altLang="en-US" sz="14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095AA5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인천대로 일반화 도로개량</a:t>
            </a:r>
            <a:r>
              <a:rPr lang="en-US" altLang="ko-KR" sz="14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095AA5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(2</a:t>
            </a:r>
            <a:r>
              <a:rPr lang="ko-KR" altLang="en-US" sz="14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095AA5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단계</a:t>
            </a:r>
            <a:r>
              <a:rPr lang="en-US" altLang="ko-KR" sz="14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095AA5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 </a:t>
            </a:r>
            <a:r>
              <a:rPr lang="ko-KR" altLang="en-US" sz="14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095AA5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및 혼잡도로 개설공사</a:t>
            </a:r>
          </a:p>
        </p:txBody>
      </p:sp>
      <p:sp>
        <p:nvSpPr>
          <p:cNvPr id="11" name="평행 사변형 10">
            <a:extLst>
              <a:ext uri="{FF2B5EF4-FFF2-40B4-BE49-F238E27FC236}">
                <a16:creationId xmlns:a16="http://schemas.microsoft.com/office/drawing/2014/main" id="{8632682A-0ADB-2C7E-A04F-F7466C7D60DA}"/>
              </a:ext>
            </a:extLst>
          </p:cNvPr>
          <p:cNvSpPr/>
          <p:nvPr/>
        </p:nvSpPr>
        <p:spPr>
          <a:xfrm>
            <a:off x="4313213" y="2477525"/>
            <a:ext cx="466016" cy="418012"/>
          </a:xfrm>
          <a:prstGeom prst="parallelogram">
            <a:avLst>
              <a:gd name="adj" fmla="val 0"/>
            </a:avLst>
          </a:prstGeom>
          <a:pattFill prst="wdUpDiag">
            <a:fgClr>
              <a:schemeClr val="accent1"/>
            </a:fgClr>
            <a:bgClr>
              <a:srgbClr val="3F6EA7"/>
            </a:bgClr>
          </a:pattFill>
          <a:ln w="635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49000">
                  <a:schemeClr val="bg1"/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5400000" scaled="1"/>
            </a:gradFill>
          </a:ln>
          <a:effectLst>
            <a:innerShdw blurRad="1905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/>
          <a:p>
            <a:pPr algn="ctr"/>
            <a:endParaRPr lang="ko-KR" altLang="en-US" sz="1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평행 사변형 11">
            <a:extLst>
              <a:ext uri="{FF2B5EF4-FFF2-40B4-BE49-F238E27FC236}">
                <a16:creationId xmlns:a16="http://schemas.microsoft.com/office/drawing/2014/main" id="{6745AAE1-3980-76BF-9103-80F446B2A432}"/>
              </a:ext>
            </a:extLst>
          </p:cNvPr>
          <p:cNvSpPr/>
          <p:nvPr/>
        </p:nvSpPr>
        <p:spPr>
          <a:xfrm>
            <a:off x="4311229" y="2477526"/>
            <a:ext cx="466016" cy="203616"/>
          </a:xfrm>
          <a:prstGeom prst="parallelogram">
            <a:avLst>
              <a:gd name="adj" fmla="val 0"/>
            </a:avLst>
          </a:prstGeom>
          <a:gradFill>
            <a:gsLst>
              <a:gs pos="100000">
                <a:schemeClr val="bg1">
                  <a:alpha val="17000"/>
                </a:schemeClr>
              </a:gs>
              <a:gs pos="0">
                <a:schemeClr val="bg1">
                  <a:lumMod val="95000"/>
                  <a:alpha val="0"/>
                </a:schemeClr>
              </a:gs>
            </a:gsLst>
            <a:lin ang="5400000" scaled="1"/>
          </a:gradFill>
          <a:ln w="63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/>
          <a:p>
            <a:pPr algn="ctr"/>
            <a:endParaRPr lang="ko-KR" altLang="en-US" sz="1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F5A4B7-979F-F9AD-6C02-993ED4791061}"/>
              </a:ext>
            </a:extLst>
          </p:cNvPr>
          <p:cNvSpPr txBox="1"/>
          <p:nvPr/>
        </p:nvSpPr>
        <p:spPr>
          <a:xfrm>
            <a:off x="4311228" y="2477525"/>
            <a:ext cx="466017" cy="4118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 defTabSz="1063917">
              <a:defRPr/>
            </a:pPr>
            <a:r>
              <a:rPr lang="en-US" altLang="ko-KR" sz="280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Ⅰ</a:t>
            </a:r>
            <a:endParaRPr lang="ko-KR" altLang="en-US" sz="280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5711AC6-D18B-6CC8-9D29-0065AA11D105}"/>
              </a:ext>
            </a:extLst>
          </p:cNvPr>
          <p:cNvSpPr txBox="1"/>
          <p:nvPr/>
        </p:nvSpPr>
        <p:spPr>
          <a:xfrm>
            <a:off x="4937803" y="2501040"/>
            <a:ext cx="318384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40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095AA5"/>
                </a:solidFill>
                <a:effectLst>
                  <a:glow rad="63500">
                    <a:schemeClr val="bg1"/>
                  </a:glo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사업개요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25C60E8-428B-904D-FA51-C581F1D012C6}"/>
              </a:ext>
            </a:extLst>
          </p:cNvPr>
          <p:cNvSpPr txBox="1"/>
          <p:nvPr/>
        </p:nvSpPr>
        <p:spPr>
          <a:xfrm>
            <a:off x="4937802" y="3130468"/>
            <a:ext cx="318384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40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095AA5"/>
                </a:solidFill>
                <a:effectLst>
                  <a:glow rad="63500">
                    <a:schemeClr val="bg1"/>
                  </a:glo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기본계획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167CE08-7CE5-42BD-0A6C-A673ADEB8536}"/>
              </a:ext>
            </a:extLst>
          </p:cNvPr>
          <p:cNvSpPr txBox="1"/>
          <p:nvPr/>
        </p:nvSpPr>
        <p:spPr>
          <a:xfrm>
            <a:off x="4937802" y="3833006"/>
            <a:ext cx="318384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40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095AA5"/>
                </a:solidFill>
                <a:effectLst>
                  <a:glow rad="63500">
                    <a:schemeClr val="bg1"/>
                  </a:glo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일괄입찰 발주계획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1465B9D-C805-020E-B351-13321388A4B8}"/>
              </a:ext>
            </a:extLst>
          </p:cNvPr>
          <p:cNvSpPr txBox="1"/>
          <p:nvPr/>
        </p:nvSpPr>
        <p:spPr>
          <a:xfrm>
            <a:off x="4937802" y="4485224"/>
            <a:ext cx="47451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40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095AA5"/>
                </a:solidFill>
                <a:effectLst>
                  <a:glow rad="63500">
                    <a:schemeClr val="bg1"/>
                  </a:glo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입찰안내서 주요사항</a:t>
            </a:r>
          </a:p>
        </p:txBody>
      </p:sp>
      <p:sp>
        <p:nvSpPr>
          <p:cNvPr id="8200" name="평행 사변형 8199">
            <a:extLst>
              <a:ext uri="{FF2B5EF4-FFF2-40B4-BE49-F238E27FC236}">
                <a16:creationId xmlns:a16="http://schemas.microsoft.com/office/drawing/2014/main" id="{797F7827-642F-04C5-41A0-17AE1C54CF86}"/>
              </a:ext>
            </a:extLst>
          </p:cNvPr>
          <p:cNvSpPr/>
          <p:nvPr/>
        </p:nvSpPr>
        <p:spPr>
          <a:xfrm>
            <a:off x="4313212" y="3124199"/>
            <a:ext cx="466016" cy="418012"/>
          </a:xfrm>
          <a:prstGeom prst="parallelogram">
            <a:avLst>
              <a:gd name="adj" fmla="val 0"/>
            </a:avLst>
          </a:prstGeom>
          <a:pattFill prst="wdUpDiag">
            <a:fgClr>
              <a:schemeClr val="accent1"/>
            </a:fgClr>
            <a:bgClr>
              <a:srgbClr val="3F6EA7"/>
            </a:bgClr>
          </a:pattFill>
          <a:ln w="635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49000">
                  <a:schemeClr val="bg1"/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5400000" scaled="1"/>
            </a:gradFill>
          </a:ln>
          <a:effectLst>
            <a:innerShdw blurRad="1905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/>
          <a:p>
            <a:pPr algn="ctr"/>
            <a:endParaRPr lang="ko-KR" altLang="en-US" sz="1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201" name="평행 사변형 8200">
            <a:extLst>
              <a:ext uri="{FF2B5EF4-FFF2-40B4-BE49-F238E27FC236}">
                <a16:creationId xmlns:a16="http://schemas.microsoft.com/office/drawing/2014/main" id="{84D47538-7D23-D56B-36D9-2D3969BCF41C}"/>
              </a:ext>
            </a:extLst>
          </p:cNvPr>
          <p:cNvSpPr/>
          <p:nvPr/>
        </p:nvSpPr>
        <p:spPr>
          <a:xfrm>
            <a:off x="4311228" y="3124200"/>
            <a:ext cx="466016" cy="203616"/>
          </a:xfrm>
          <a:prstGeom prst="parallelogram">
            <a:avLst>
              <a:gd name="adj" fmla="val 0"/>
            </a:avLst>
          </a:prstGeom>
          <a:gradFill>
            <a:gsLst>
              <a:gs pos="100000">
                <a:schemeClr val="bg1">
                  <a:alpha val="17000"/>
                </a:schemeClr>
              </a:gs>
              <a:gs pos="0">
                <a:schemeClr val="bg1">
                  <a:lumMod val="95000"/>
                  <a:alpha val="0"/>
                </a:schemeClr>
              </a:gs>
            </a:gsLst>
            <a:lin ang="5400000" scaled="1"/>
          </a:gradFill>
          <a:ln w="63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/>
          <a:p>
            <a:pPr algn="ctr"/>
            <a:endParaRPr lang="ko-KR" altLang="en-US" sz="1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202" name="TextBox 8201">
            <a:extLst>
              <a:ext uri="{FF2B5EF4-FFF2-40B4-BE49-F238E27FC236}">
                <a16:creationId xmlns:a16="http://schemas.microsoft.com/office/drawing/2014/main" id="{C7DB5224-88DB-7E47-B390-4E5A4177CAC0}"/>
              </a:ext>
            </a:extLst>
          </p:cNvPr>
          <p:cNvSpPr txBox="1"/>
          <p:nvPr/>
        </p:nvSpPr>
        <p:spPr>
          <a:xfrm>
            <a:off x="4340729" y="3124199"/>
            <a:ext cx="410369" cy="41730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 defTabSz="1063917">
              <a:defRPr/>
            </a:pPr>
            <a:r>
              <a:rPr lang="en-US" altLang="ko-KR" sz="280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Ⅱ</a:t>
            </a:r>
            <a:endParaRPr lang="ko-KR" altLang="en-US" sz="280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8204" name="평행 사변형 8203">
            <a:extLst>
              <a:ext uri="{FF2B5EF4-FFF2-40B4-BE49-F238E27FC236}">
                <a16:creationId xmlns:a16="http://schemas.microsoft.com/office/drawing/2014/main" id="{220C7C76-4C3D-6D3C-5C8F-850718CB428F}"/>
              </a:ext>
            </a:extLst>
          </p:cNvPr>
          <p:cNvSpPr/>
          <p:nvPr/>
        </p:nvSpPr>
        <p:spPr>
          <a:xfrm>
            <a:off x="4313212" y="3824935"/>
            <a:ext cx="466016" cy="418012"/>
          </a:xfrm>
          <a:prstGeom prst="parallelogram">
            <a:avLst>
              <a:gd name="adj" fmla="val 0"/>
            </a:avLst>
          </a:prstGeom>
          <a:pattFill prst="wdUpDiag">
            <a:fgClr>
              <a:schemeClr val="accent1"/>
            </a:fgClr>
            <a:bgClr>
              <a:srgbClr val="3F6EA7"/>
            </a:bgClr>
          </a:pattFill>
          <a:ln w="635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49000">
                  <a:schemeClr val="bg1"/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5400000" scaled="1"/>
            </a:gradFill>
          </a:ln>
          <a:effectLst>
            <a:innerShdw blurRad="1905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/>
          <a:p>
            <a:pPr algn="ctr"/>
            <a:endParaRPr lang="ko-KR" altLang="en-US" sz="1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205" name="평행 사변형 8204">
            <a:extLst>
              <a:ext uri="{FF2B5EF4-FFF2-40B4-BE49-F238E27FC236}">
                <a16:creationId xmlns:a16="http://schemas.microsoft.com/office/drawing/2014/main" id="{16673342-C46A-556D-E611-AD0966404649}"/>
              </a:ext>
            </a:extLst>
          </p:cNvPr>
          <p:cNvSpPr/>
          <p:nvPr/>
        </p:nvSpPr>
        <p:spPr>
          <a:xfrm>
            <a:off x="4311228" y="3814254"/>
            <a:ext cx="466016" cy="203616"/>
          </a:xfrm>
          <a:prstGeom prst="parallelogram">
            <a:avLst>
              <a:gd name="adj" fmla="val 0"/>
            </a:avLst>
          </a:prstGeom>
          <a:gradFill>
            <a:gsLst>
              <a:gs pos="100000">
                <a:schemeClr val="bg1">
                  <a:alpha val="17000"/>
                </a:schemeClr>
              </a:gs>
              <a:gs pos="0">
                <a:schemeClr val="bg1">
                  <a:lumMod val="95000"/>
                  <a:alpha val="0"/>
                </a:schemeClr>
              </a:gs>
            </a:gsLst>
            <a:lin ang="5400000" scaled="1"/>
          </a:gradFill>
          <a:ln w="63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/>
          <a:p>
            <a:pPr algn="ctr"/>
            <a:endParaRPr lang="ko-KR" altLang="en-US" sz="1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206" name="TextBox 8205">
            <a:extLst>
              <a:ext uri="{FF2B5EF4-FFF2-40B4-BE49-F238E27FC236}">
                <a16:creationId xmlns:a16="http://schemas.microsoft.com/office/drawing/2014/main" id="{F9A5D41A-5493-C1E4-BCF5-E5B9119117DB}"/>
              </a:ext>
            </a:extLst>
          </p:cNvPr>
          <p:cNvSpPr txBox="1"/>
          <p:nvPr/>
        </p:nvSpPr>
        <p:spPr>
          <a:xfrm>
            <a:off x="4340729" y="3824935"/>
            <a:ext cx="410369" cy="41730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 defTabSz="1063917">
              <a:defRPr/>
            </a:pPr>
            <a:r>
              <a:rPr lang="en-US" altLang="ko-KR" sz="280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Ⅲ</a:t>
            </a:r>
            <a:endParaRPr lang="ko-KR" altLang="en-US" sz="280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8208" name="평행 사변형 8207">
            <a:extLst>
              <a:ext uri="{FF2B5EF4-FFF2-40B4-BE49-F238E27FC236}">
                <a16:creationId xmlns:a16="http://schemas.microsoft.com/office/drawing/2014/main" id="{FE1E07F1-D7D7-579D-D2D0-F9F28F65A444}"/>
              </a:ext>
            </a:extLst>
          </p:cNvPr>
          <p:cNvSpPr/>
          <p:nvPr/>
        </p:nvSpPr>
        <p:spPr>
          <a:xfrm>
            <a:off x="4313212" y="4475351"/>
            <a:ext cx="466016" cy="418012"/>
          </a:xfrm>
          <a:prstGeom prst="parallelogram">
            <a:avLst>
              <a:gd name="adj" fmla="val 0"/>
            </a:avLst>
          </a:prstGeom>
          <a:pattFill prst="wdUpDiag">
            <a:fgClr>
              <a:schemeClr val="accent1"/>
            </a:fgClr>
            <a:bgClr>
              <a:srgbClr val="3F6EA7"/>
            </a:bgClr>
          </a:pattFill>
          <a:ln w="635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49000">
                  <a:schemeClr val="bg1"/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5400000" scaled="1"/>
            </a:gradFill>
          </a:ln>
          <a:effectLst>
            <a:innerShdw blurRad="1905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/>
          <a:p>
            <a:pPr algn="ctr"/>
            <a:endParaRPr lang="ko-KR" altLang="en-US" sz="1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209" name="평행 사변형 8208">
            <a:extLst>
              <a:ext uri="{FF2B5EF4-FFF2-40B4-BE49-F238E27FC236}">
                <a16:creationId xmlns:a16="http://schemas.microsoft.com/office/drawing/2014/main" id="{4B27B18E-D3C2-C4E2-27BF-CA3764AA3985}"/>
              </a:ext>
            </a:extLst>
          </p:cNvPr>
          <p:cNvSpPr/>
          <p:nvPr/>
        </p:nvSpPr>
        <p:spPr>
          <a:xfrm>
            <a:off x="4311228" y="4475352"/>
            <a:ext cx="466016" cy="203616"/>
          </a:xfrm>
          <a:prstGeom prst="parallelogram">
            <a:avLst>
              <a:gd name="adj" fmla="val 0"/>
            </a:avLst>
          </a:prstGeom>
          <a:gradFill>
            <a:gsLst>
              <a:gs pos="100000">
                <a:schemeClr val="bg1">
                  <a:alpha val="17000"/>
                </a:schemeClr>
              </a:gs>
              <a:gs pos="0">
                <a:schemeClr val="bg1">
                  <a:lumMod val="95000"/>
                  <a:alpha val="0"/>
                </a:schemeClr>
              </a:gs>
            </a:gsLst>
            <a:lin ang="5400000" scaled="1"/>
          </a:gradFill>
          <a:ln w="63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/>
          <a:p>
            <a:pPr algn="ctr"/>
            <a:endParaRPr lang="ko-KR" altLang="en-US" sz="1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210" name="TextBox 8209">
            <a:extLst>
              <a:ext uri="{FF2B5EF4-FFF2-40B4-BE49-F238E27FC236}">
                <a16:creationId xmlns:a16="http://schemas.microsoft.com/office/drawing/2014/main" id="{44BE239D-21C1-68F2-C266-076F01989EB8}"/>
              </a:ext>
            </a:extLst>
          </p:cNvPr>
          <p:cNvSpPr txBox="1"/>
          <p:nvPr/>
        </p:nvSpPr>
        <p:spPr>
          <a:xfrm>
            <a:off x="4340729" y="4475351"/>
            <a:ext cx="410369" cy="41730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 defTabSz="1063917">
              <a:defRPr/>
            </a:pPr>
            <a:r>
              <a:rPr lang="en-US" altLang="ko-KR" sz="280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Ⅳ</a:t>
            </a:r>
            <a:endParaRPr lang="ko-KR" altLang="en-US" sz="280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680C188-DA79-45B6-AB4C-3E6AD82B715E}"/>
              </a:ext>
            </a:extLst>
          </p:cNvPr>
          <p:cNvSpPr/>
          <p:nvPr/>
        </p:nvSpPr>
        <p:spPr bwMode="auto">
          <a:xfrm>
            <a:off x="1428750" y="5624854"/>
            <a:ext cx="9263063" cy="645795"/>
          </a:xfrm>
          <a:prstGeom prst="rect">
            <a:avLst/>
          </a:prstGeom>
          <a:gradFill flip="none" rotWithShape="1">
            <a:gsLst>
              <a:gs pos="100000">
                <a:srgbClr val="E5E5E5">
                  <a:alpha val="40000"/>
                </a:srgbClr>
              </a:gs>
              <a:gs pos="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D7A68AD7-EAFA-4252-9EB9-980ECAB9EF58}"/>
              </a:ext>
            </a:extLst>
          </p:cNvPr>
          <p:cNvSpPr/>
          <p:nvPr/>
        </p:nvSpPr>
        <p:spPr bwMode="auto">
          <a:xfrm>
            <a:off x="1420510" y="4976004"/>
            <a:ext cx="9263063" cy="645795"/>
          </a:xfrm>
          <a:prstGeom prst="rect">
            <a:avLst/>
          </a:prstGeom>
          <a:gradFill flip="none" rotWithShape="1">
            <a:gsLst>
              <a:gs pos="100000">
                <a:srgbClr val="E5E5E5">
                  <a:alpha val="40000"/>
                </a:srgbClr>
              </a:gs>
              <a:gs pos="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0A49EE0-CACC-4386-AD12-887FF8F70180}"/>
              </a:ext>
            </a:extLst>
          </p:cNvPr>
          <p:cNvSpPr txBox="1"/>
          <p:nvPr/>
        </p:nvSpPr>
        <p:spPr>
          <a:xfrm>
            <a:off x="4937802" y="5127506"/>
            <a:ext cx="47451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40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095AA5"/>
                </a:solidFill>
                <a:effectLst>
                  <a:glow rad="63500">
                    <a:schemeClr val="bg1"/>
                  </a:glo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공사기간 산정</a:t>
            </a:r>
          </a:p>
        </p:txBody>
      </p:sp>
      <p:sp>
        <p:nvSpPr>
          <p:cNvPr id="27" name="평행 사변형 26">
            <a:extLst>
              <a:ext uri="{FF2B5EF4-FFF2-40B4-BE49-F238E27FC236}">
                <a16:creationId xmlns:a16="http://schemas.microsoft.com/office/drawing/2014/main" id="{C953C00D-0DDB-441D-BE6B-FCB2FFE17181}"/>
              </a:ext>
            </a:extLst>
          </p:cNvPr>
          <p:cNvSpPr/>
          <p:nvPr/>
        </p:nvSpPr>
        <p:spPr>
          <a:xfrm>
            <a:off x="4313212" y="5117633"/>
            <a:ext cx="466016" cy="418012"/>
          </a:xfrm>
          <a:prstGeom prst="parallelogram">
            <a:avLst>
              <a:gd name="adj" fmla="val 0"/>
            </a:avLst>
          </a:prstGeom>
          <a:pattFill prst="wdUpDiag">
            <a:fgClr>
              <a:schemeClr val="accent1"/>
            </a:fgClr>
            <a:bgClr>
              <a:srgbClr val="3F6EA7"/>
            </a:bgClr>
          </a:pattFill>
          <a:ln w="635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49000">
                  <a:schemeClr val="bg1"/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5400000" scaled="1"/>
            </a:gradFill>
          </a:ln>
          <a:effectLst>
            <a:innerShdw blurRad="1905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/>
          <a:p>
            <a:pPr algn="ctr"/>
            <a:endParaRPr lang="ko-KR" altLang="en-US" sz="1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8" name="평행 사변형 27">
            <a:extLst>
              <a:ext uri="{FF2B5EF4-FFF2-40B4-BE49-F238E27FC236}">
                <a16:creationId xmlns:a16="http://schemas.microsoft.com/office/drawing/2014/main" id="{165F963F-AD0A-43DD-866D-35312458CCE1}"/>
              </a:ext>
            </a:extLst>
          </p:cNvPr>
          <p:cNvSpPr/>
          <p:nvPr/>
        </p:nvSpPr>
        <p:spPr>
          <a:xfrm>
            <a:off x="4311228" y="5117634"/>
            <a:ext cx="466016" cy="203616"/>
          </a:xfrm>
          <a:prstGeom prst="parallelogram">
            <a:avLst>
              <a:gd name="adj" fmla="val 0"/>
            </a:avLst>
          </a:prstGeom>
          <a:gradFill>
            <a:gsLst>
              <a:gs pos="100000">
                <a:schemeClr val="bg1">
                  <a:alpha val="17000"/>
                </a:schemeClr>
              </a:gs>
              <a:gs pos="0">
                <a:schemeClr val="bg1">
                  <a:lumMod val="95000"/>
                  <a:alpha val="0"/>
                </a:schemeClr>
              </a:gs>
            </a:gsLst>
            <a:lin ang="5400000" scaled="1"/>
          </a:gradFill>
          <a:ln w="63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/>
          <a:p>
            <a:pPr algn="ctr"/>
            <a:endParaRPr lang="ko-KR" altLang="en-US" sz="1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3D53E09-7786-4502-B981-6FF36D2DB6CB}"/>
              </a:ext>
            </a:extLst>
          </p:cNvPr>
          <p:cNvSpPr txBox="1"/>
          <p:nvPr/>
        </p:nvSpPr>
        <p:spPr>
          <a:xfrm>
            <a:off x="4340729" y="5117633"/>
            <a:ext cx="410369" cy="41730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 defTabSz="1063917">
              <a:defRPr/>
            </a:pPr>
            <a:r>
              <a:rPr lang="en-US" altLang="ko-KR" sz="280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Ⅴ</a:t>
            </a:r>
            <a:endParaRPr lang="ko-KR" altLang="en-US" sz="280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24976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806547B-B578-A8C4-9E64-77A2DD9A1C65}"/>
              </a:ext>
            </a:extLst>
          </p:cNvPr>
          <p:cNvSpPr txBox="1"/>
          <p:nvPr/>
        </p:nvSpPr>
        <p:spPr>
          <a:xfrm>
            <a:off x="1260000" y="486889"/>
            <a:ext cx="73519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공사기간 산정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9C05ED-6556-E8FD-896F-BDF2F95D19A5}"/>
              </a:ext>
            </a:extLst>
          </p:cNvPr>
          <p:cNvSpPr txBox="1"/>
          <p:nvPr/>
        </p:nvSpPr>
        <p:spPr>
          <a:xfrm>
            <a:off x="337471" y="199106"/>
            <a:ext cx="72038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en-US" altLang="ko-KR" sz="4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</a:t>
            </a:r>
            <a:endParaRPr lang="ko-KR" altLang="en-US" sz="4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54" name="그래픽 53">
            <a:extLst>
              <a:ext uri="{FF2B5EF4-FFF2-40B4-BE49-F238E27FC236}">
                <a16:creationId xmlns:a16="http://schemas.microsoft.com/office/drawing/2014/main" id="{BB4BFC80-5F07-4D33-97DB-36E71A0693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474" y="1272608"/>
            <a:ext cx="127481" cy="276209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E919F3D3-6D83-42DA-A4F3-722C22ADF2B8}"/>
              </a:ext>
            </a:extLst>
          </p:cNvPr>
          <p:cNvSpPr txBox="1"/>
          <p:nvPr/>
        </p:nvSpPr>
        <p:spPr>
          <a:xfrm>
            <a:off x="544650" y="1252587"/>
            <a:ext cx="495435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사업비 기준 표준 공사기간</a:t>
            </a:r>
          </a:p>
        </p:txBody>
      </p:sp>
      <p:graphicFrame>
        <p:nvGraphicFramePr>
          <p:cNvPr id="58" name="표 57">
            <a:extLst>
              <a:ext uri="{FF2B5EF4-FFF2-40B4-BE49-F238E27FC236}">
                <a16:creationId xmlns:a16="http://schemas.microsoft.com/office/drawing/2014/main" id="{23E4E306-69AD-4ED2-ADBF-D5F42EA622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81011"/>
              </p:ext>
            </p:extLst>
          </p:nvPr>
        </p:nvGraphicFramePr>
        <p:xfrm>
          <a:off x="337471" y="1976727"/>
          <a:ext cx="9972000" cy="10800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81761651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369514889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10082842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152084976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134872478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885990272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701149976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111068057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4218339442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543169805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공사비</a:t>
                      </a:r>
                      <a:r>
                        <a:rPr lang="en-US" altLang="ko-KR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억원</a:t>
                      </a:r>
                      <a:r>
                        <a:rPr lang="en-US" altLang="ko-KR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)</a:t>
                      </a:r>
                      <a:endParaRPr lang="ko-KR" altLang="en-US" sz="15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10</a:t>
                      </a:r>
                      <a:r>
                        <a:rPr lang="ko-KR" altLang="en-US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이하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30</a:t>
                      </a:r>
                      <a:endParaRPr lang="ko-KR" altLang="en-US" sz="15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50</a:t>
                      </a:r>
                      <a:endParaRPr lang="ko-KR" altLang="en-US" sz="15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70</a:t>
                      </a:r>
                      <a:endParaRPr lang="ko-KR" altLang="en-US" sz="15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100</a:t>
                      </a:r>
                      <a:endParaRPr lang="ko-KR" altLang="en-US" sz="15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150</a:t>
                      </a:r>
                      <a:endParaRPr lang="ko-KR" altLang="en-US" sz="15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200</a:t>
                      </a:r>
                      <a:endParaRPr lang="ko-KR" altLang="en-US" sz="15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300</a:t>
                      </a:r>
                      <a:endParaRPr lang="ko-KR" altLang="en-US" sz="15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400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6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500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6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700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6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1,000</a:t>
                      </a:r>
                      <a:r>
                        <a:rPr lang="ko-KR" altLang="en-US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이상</a:t>
                      </a:r>
                      <a:endParaRPr lang="en-US" altLang="ko-KR" sz="15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6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비고</a:t>
                      </a:r>
                      <a:endParaRPr lang="en-US" altLang="ko-KR" sz="15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6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평균건설사업</a:t>
                      </a:r>
                      <a:endParaRPr lang="en-US" altLang="ko-KR" sz="1200" b="1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0" marR="0" indent="0" algn="ctr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관리기간</a:t>
                      </a:r>
                      <a:r>
                        <a:rPr lang="en-US" altLang="ko-KR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개월</a:t>
                      </a:r>
                      <a:r>
                        <a:rPr lang="en-US" altLang="ko-KR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</a:t>
                      </a:r>
                      <a:endParaRPr lang="ko-KR" altLang="en-US" sz="1200" b="1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10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14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17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24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28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30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37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38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38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39</a:t>
                      </a:r>
                    </a:p>
                  </a:txBody>
                  <a:tcPr marL="71320" marR="71320" marT="19718" marB="1971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45</a:t>
                      </a:r>
                    </a:p>
                  </a:txBody>
                  <a:tcPr marL="71320" marR="71320" marT="19718" marB="1971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54</a:t>
                      </a:r>
                    </a:p>
                  </a:txBody>
                  <a:tcPr marL="71320" marR="71320" marT="19718" marB="19718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그래픽 9">
            <a:extLst>
              <a:ext uri="{FF2B5EF4-FFF2-40B4-BE49-F238E27FC236}">
                <a16:creationId xmlns:a16="http://schemas.microsoft.com/office/drawing/2014/main" id="{35007F13-6FB9-4C3B-A70B-A8A29E63E1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6055" y="1668408"/>
            <a:ext cx="114300" cy="1143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BF8A0CB-E858-41CF-B546-F410FF185802}"/>
              </a:ext>
            </a:extLst>
          </p:cNvPr>
          <p:cNvSpPr txBox="1"/>
          <p:nvPr/>
        </p:nvSpPr>
        <p:spPr>
          <a:xfrm>
            <a:off x="551734" y="1580310"/>
            <a:ext cx="955429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16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공사비에 따른 평균 건설사업관리기간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D09D19DF-835E-49F3-BB6B-B3ACBE5D5713}"/>
              </a:ext>
            </a:extLst>
          </p:cNvPr>
          <p:cNvSpPr/>
          <p:nvPr/>
        </p:nvSpPr>
        <p:spPr bwMode="auto">
          <a:xfrm>
            <a:off x="337471" y="3108626"/>
            <a:ext cx="9972000" cy="6712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lIns="36000" tIns="36000" rIns="36000" bIns="36000" rtlCol="0" anchor="ctr"/>
          <a:lstStyle/>
          <a:p>
            <a:pPr latinLnBrk="1">
              <a:lnSpc>
                <a:spcPct val="130000"/>
              </a:lnSpc>
            </a:pPr>
            <a:r>
              <a:rPr lang="en-US" altLang="ko-KR" sz="11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※</a:t>
            </a:r>
            <a:r>
              <a:rPr lang="ko-KR" altLang="en-US" sz="11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자료 </a:t>
            </a:r>
            <a:r>
              <a:rPr lang="en-US" altLang="ko-KR" sz="11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: “</a:t>
            </a:r>
            <a:r>
              <a:rPr lang="ko-KR" altLang="en-US" sz="11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건설기술용역 대가 등에 관한 기준</a:t>
            </a:r>
            <a:r>
              <a:rPr lang="en-US" altLang="ko-KR" sz="11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100" dirty="0" err="1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국토교통부고시</a:t>
            </a:r>
            <a:r>
              <a:rPr lang="ko-KR" altLang="en-US" sz="11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제</a:t>
            </a:r>
            <a:r>
              <a:rPr lang="en-US" altLang="ko-KR" sz="11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2020-707</a:t>
            </a:r>
            <a:r>
              <a:rPr lang="ko-KR" altLang="en-US" sz="11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호</a:t>
            </a:r>
            <a:r>
              <a:rPr lang="en-US" altLang="ko-KR" sz="11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)”</a:t>
            </a:r>
            <a:r>
              <a:rPr lang="ko-KR" altLang="en-US" sz="11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별표</a:t>
            </a:r>
            <a:r>
              <a:rPr lang="en-US" altLang="ko-KR" sz="11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0403282F-E690-4A21-8412-D92783F310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474" y="3957192"/>
            <a:ext cx="127481" cy="27620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1E0FFB1-FEEE-4276-AF4F-135B62BB754A}"/>
              </a:ext>
            </a:extLst>
          </p:cNvPr>
          <p:cNvSpPr txBox="1"/>
          <p:nvPr/>
        </p:nvSpPr>
        <p:spPr>
          <a:xfrm>
            <a:off x="544650" y="3937171"/>
            <a:ext cx="495435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유사사례 조사</a:t>
            </a: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569EBFFB-C0D7-414A-9DDA-52B6C188B8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733652"/>
              </p:ext>
            </p:extLst>
          </p:nvPr>
        </p:nvGraphicFramePr>
        <p:xfrm>
          <a:off x="337471" y="4402282"/>
          <a:ext cx="10008000" cy="25200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85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134872478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43169805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과 업 명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발 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공 사 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주 요 과 업</a:t>
                      </a:r>
                      <a:endParaRPr lang="en-US" altLang="ko-KR" sz="15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6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공사기간</a:t>
                      </a:r>
                      <a:endParaRPr lang="en-US" altLang="ko-KR" sz="15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6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서부간선지하도로 건설공사</a:t>
                      </a:r>
                      <a:r>
                        <a:rPr lang="en-US" altLang="ko-KR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(1</a:t>
                      </a:r>
                      <a:r>
                        <a:rPr lang="ko-KR" altLang="en-US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공구</a:t>
                      </a:r>
                      <a:r>
                        <a:rPr lang="en-US" altLang="ko-KR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</a:t>
                      </a:r>
                      <a:endParaRPr lang="ko-KR" altLang="en-US" sz="1200" b="1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민자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6,059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억원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5.20km, 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왕복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4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차로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65.9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월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남양주왕숙</a:t>
                      </a:r>
                      <a:r>
                        <a:rPr lang="ko-KR" altLang="en-US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국도 </a:t>
                      </a:r>
                      <a:r>
                        <a:rPr lang="en-US" altLang="ko-KR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47</a:t>
                      </a:r>
                      <a:r>
                        <a:rPr lang="ko-KR" altLang="en-US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호선 지하화 공사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T/K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10,502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억원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6.41km, 27.0~36.3m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54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개월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042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과천</a:t>
                      </a:r>
                      <a:r>
                        <a:rPr lang="en-US" altLang="ko-KR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-</a:t>
                      </a:r>
                      <a:r>
                        <a:rPr lang="ko-KR" altLang="en-US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우면산간 </a:t>
                      </a:r>
                      <a:r>
                        <a:rPr lang="ko-KR" altLang="en-US" sz="1200" b="1" kern="0" spc="0" dirty="0" err="1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도시고속화도로</a:t>
                      </a:r>
                      <a:r>
                        <a:rPr lang="en-US" altLang="ko-KR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지하화</a:t>
                      </a:r>
                      <a:r>
                        <a:rPr lang="en-US" altLang="ko-KR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 </a:t>
                      </a:r>
                      <a:r>
                        <a:rPr lang="ko-KR" altLang="en-US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공사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T/K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5,572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억원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2.92km,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20.5~23.0m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62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개월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1363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안산장상 국도 </a:t>
                      </a:r>
                      <a:r>
                        <a:rPr lang="en-US" altLang="ko-KR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42</a:t>
                      </a:r>
                      <a:r>
                        <a:rPr lang="ko-KR" altLang="en-US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호선 지하차도 공사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T/K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2,501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억원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4.90km, 37.8~50.0m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54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개월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78334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평  균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59.0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개월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227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3735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806547B-B578-A8C4-9E64-77A2DD9A1C65}"/>
              </a:ext>
            </a:extLst>
          </p:cNvPr>
          <p:cNvSpPr txBox="1"/>
          <p:nvPr/>
        </p:nvSpPr>
        <p:spPr>
          <a:xfrm>
            <a:off x="1260000" y="486889"/>
            <a:ext cx="73519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80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공사기간 적정성</a:t>
            </a:r>
            <a:endParaRPr lang="ko-KR" altLang="en-US" sz="2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9C05ED-6556-E8FD-896F-BDF2F95D19A5}"/>
              </a:ext>
            </a:extLst>
          </p:cNvPr>
          <p:cNvSpPr txBox="1"/>
          <p:nvPr/>
        </p:nvSpPr>
        <p:spPr>
          <a:xfrm>
            <a:off x="337471" y="199106"/>
            <a:ext cx="72038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en-US" altLang="ko-KR" sz="4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</a:t>
            </a:r>
            <a:endParaRPr lang="ko-KR" altLang="en-US" sz="4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54" name="그래픽 53">
            <a:extLst>
              <a:ext uri="{FF2B5EF4-FFF2-40B4-BE49-F238E27FC236}">
                <a16:creationId xmlns:a16="http://schemas.microsoft.com/office/drawing/2014/main" id="{BB4BFC80-5F07-4D33-97DB-36E71A0693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474" y="1272608"/>
            <a:ext cx="127481" cy="276209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E919F3D3-6D83-42DA-A4F3-722C22ADF2B8}"/>
              </a:ext>
            </a:extLst>
          </p:cNvPr>
          <p:cNvSpPr txBox="1"/>
          <p:nvPr/>
        </p:nvSpPr>
        <p:spPr>
          <a:xfrm>
            <a:off x="544650" y="1252587"/>
            <a:ext cx="495435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적정 공사기간 산정 결과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5F94C8C-3B18-4FFE-9EA3-84B20E8903D5}"/>
              </a:ext>
            </a:extLst>
          </p:cNvPr>
          <p:cNvSpPr txBox="1"/>
          <p:nvPr/>
        </p:nvSpPr>
        <p:spPr>
          <a:xfrm>
            <a:off x="640633" y="4200197"/>
            <a:ext cx="530534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dirty="0" err="1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주공정</a:t>
            </a:r>
            <a:r>
              <a:rPr lang="ko-KR" altLang="en-US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분석</a:t>
            </a:r>
          </a:p>
        </p:txBody>
      </p:sp>
      <p:graphicFrame>
        <p:nvGraphicFramePr>
          <p:cNvPr id="58" name="표 57">
            <a:extLst>
              <a:ext uri="{FF2B5EF4-FFF2-40B4-BE49-F238E27FC236}">
                <a16:creationId xmlns:a16="http://schemas.microsoft.com/office/drawing/2014/main" id="{23E4E306-69AD-4ED2-ADBF-D5F42EA622F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37471" y="1695373"/>
          <a:ext cx="10006335" cy="24480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784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2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44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050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번  호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구  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개  월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관련 기준</a:t>
                      </a:r>
                      <a:endParaRPr lang="en-US" altLang="ko-KR" sz="15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6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합  계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총 공사기간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60.0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개월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-</a:t>
                      </a: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1</a:t>
                      </a:r>
                      <a:endParaRPr lang="ko-KR" altLang="en-US" sz="1200" b="1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준비기간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3.0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개월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제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7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조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준비기간 산정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9312193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</a:t>
                      </a:r>
                      <a:endParaRPr lang="ko-KR" altLang="en-US" sz="1200" b="1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비작업일수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20.0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개월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제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8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조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비작업일수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),</a:t>
                      </a:r>
                    </a:p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제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9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조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200" kern="0" spc="0" dirty="0" err="1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법정공휴일수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계산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),</a:t>
                      </a:r>
                    </a:p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제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10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조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기후여건으로 인한 비작업일수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08177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3</a:t>
                      </a:r>
                      <a:endParaRPr lang="ko-KR" altLang="en-US" sz="1200" b="1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작업일수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36.0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개월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제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11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조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작업일수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9711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4</a:t>
                      </a:r>
                      <a:endParaRPr lang="ko-KR" altLang="en-US" sz="1200" b="1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정리기간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1.0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개월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제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12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조 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정리기간 산정</a:t>
                      </a:r>
                      <a:r>
                        <a:rPr lang="en-US" altLang="ko-KR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), </a:t>
                      </a:r>
                      <a:r>
                        <a:rPr lang="ko-KR" altLang="en-US" sz="12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시운전포함</a:t>
                      </a:r>
                      <a:endParaRPr lang="en-US" sz="12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71320" marR="71320" marT="19718" marB="19718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553274"/>
                  </a:ext>
                </a:extLst>
              </a:tr>
            </a:tbl>
          </a:graphicData>
        </a:graphic>
      </p:graphicFrame>
      <p:pic>
        <p:nvPicPr>
          <p:cNvPr id="9" name="그래픽 8">
            <a:extLst>
              <a:ext uri="{FF2B5EF4-FFF2-40B4-BE49-F238E27FC236}">
                <a16:creationId xmlns:a16="http://schemas.microsoft.com/office/drawing/2014/main" id="{DA3649DF-85F1-4A67-B80D-4932543339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474" y="4200197"/>
            <a:ext cx="127481" cy="27620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627C988C-3FA7-49B7-BC31-BEC55B1636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71" y="4533231"/>
            <a:ext cx="10006335" cy="253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12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5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텍스트, 스크린샷, 라인, 하늘이(가) 표시된 사진&#10;&#10;자동 생성된 설명">
            <a:extLst>
              <a:ext uri="{FF2B5EF4-FFF2-40B4-BE49-F238E27FC236}">
                <a16:creationId xmlns:a16="http://schemas.microsoft.com/office/drawing/2014/main" id="{8D8766C7-08B7-67E7-5134-B8264CAFB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36" y="1039"/>
            <a:ext cx="10691813" cy="7558636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45F410FB-F4E9-8105-5D11-1FAF7567A6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04299" y="6119135"/>
            <a:ext cx="2683214" cy="588610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  <p:sp>
        <p:nvSpPr>
          <p:cNvPr id="5" name="제목 4">
            <a:extLst>
              <a:ext uri="{FF2B5EF4-FFF2-40B4-BE49-F238E27FC236}">
                <a16:creationId xmlns:a16="http://schemas.microsoft.com/office/drawing/2014/main" id="{A0BDBD67-BD63-8D70-8CEF-43322A497361}"/>
              </a:ext>
            </a:extLst>
          </p:cNvPr>
          <p:cNvSpPr txBox="1">
            <a:spLocks/>
          </p:cNvSpPr>
          <p:nvPr/>
        </p:nvSpPr>
        <p:spPr>
          <a:xfrm>
            <a:off x="4004299" y="6759104"/>
            <a:ext cx="2683215" cy="479995"/>
          </a:xfrm>
          <a:prstGeom prst="rect">
            <a:avLst/>
          </a:prstGeom>
        </p:spPr>
        <p:txBody>
          <a:bodyPr lIns="39640" tIns="39640" rIns="39640" bIns="39640" anchor="ctr" anchorCtr="0"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lang="ko-KR" altLang="en-US" sz="1600" b="1" kern="1200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9pPr>
          </a:lstStyle>
          <a:p>
            <a:pPr>
              <a:defRPr/>
            </a:pPr>
            <a:r>
              <a:rPr kumimoji="0" lang="ko-KR" altLang="en-US" sz="2800" b="0" spc="-132" dirty="0">
                <a:solidFill>
                  <a:srgbClr val="002040"/>
                </a:solidFill>
                <a:effectLst>
                  <a:glow rad="76200">
                    <a:schemeClr val="bg1"/>
                  </a:glow>
                </a:effectLst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+mj-cs"/>
              </a:rPr>
              <a:t>인천대로개발과</a:t>
            </a:r>
            <a:endParaRPr kumimoji="0" sz="2800" b="0" spc="-132" dirty="0">
              <a:solidFill>
                <a:srgbClr val="002040"/>
              </a:solidFill>
              <a:effectLst>
                <a:glow rad="76200">
                  <a:schemeClr val="bg1"/>
                </a:glow>
              </a:effectLst>
              <a:latin typeface="나눔스퀘어 ExtraBold" panose="020B0600000101010101" pitchFamily="50" charset="-127"/>
              <a:ea typeface="나눔스퀘어 ExtraBold" panose="020B0600000101010101" pitchFamily="50" charset="-127"/>
              <a:cs typeface="+mj-cs"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F3E6C2A0-008C-4140-A992-C1D570D617A8}"/>
              </a:ext>
            </a:extLst>
          </p:cNvPr>
          <p:cNvSpPr/>
          <p:nvPr/>
        </p:nvSpPr>
        <p:spPr bwMode="auto">
          <a:xfrm>
            <a:off x="1428750" y="3035300"/>
            <a:ext cx="9263063" cy="1076325"/>
          </a:xfrm>
          <a:prstGeom prst="rect">
            <a:avLst/>
          </a:prstGeom>
          <a:gradFill flip="none" rotWithShape="1">
            <a:gsLst>
              <a:gs pos="76152">
                <a:schemeClr val="bg2">
                  <a:lumMod val="75000"/>
                </a:schemeClr>
              </a:gs>
              <a:gs pos="100000">
                <a:srgbClr val="E5E5E5">
                  <a:alpha val="0"/>
                </a:srgbClr>
              </a:gs>
              <a:gs pos="1200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27F216-E752-461F-8EA8-474D8D633527}"/>
              </a:ext>
            </a:extLst>
          </p:cNvPr>
          <p:cNvSpPr txBox="1"/>
          <p:nvPr/>
        </p:nvSpPr>
        <p:spPr>
          <a:xfrm>
            <a:off x="4384147" y="3273695"/>
            <a:ext cx="318384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4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사업개요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98DFE7DC-D2A1-48FB-A9F4-1A8768D6720C}"/>
              </a:ext>
            </a:extLst>
          </p:cNvPr>
          <p:cNvGrpSpPr/>
          <p:nvPr/>
        </p:nvGrpSpPr>
        <p:grpSpPr>
          <a:xfrm>
            <a:off x="3273993" y="3119805"/>
            <a:ext cx="793040" cy="923330"/>
            <a:chOff x="11996696" y="3505232"/>
            <a:chExt cx="894566" cy="750071"/>
          </a:xfrm>
        </p:grpSpPr>
        <p:sp>
          <p:nvSpPr>
            <p:cNvPr id="18" name="평행 사변형 17">
              <a:extLst>
                <a:ext uri="{FF2B5EF4-FFF2-40B4-BE49-F238E27FC236}">
                  <a16:creationId xmlns:a16="http://schemas.microsoft.com/office/drawing/2014/main" id="{D90B53D4-E7DC-4D0D-BB28-48A1EDC26992}"/>
                </a:ext>
              </a:extLst>
            </p:cNvPr>
            <p:cNvSpPr/>
            <p:nvPr/>
          </p:nvSpPr>
          <p:spPr>
            <a:xfrm>
              <a:off x="12000181" y="3580061"/>
              <a:ext cx="891081" cy="607607"/>
            </a:xfrm>
            <a:prstGeom prst="parallelogram">
              <a:avLst>
                <a:gd name="adj" fmla="val 1513"/>
              </a:avLst>
            </a:prstGeom>
            <a:pattFill prst="wdUpDiag">
              <a:fgClr>
                <a:schemeClr val="accent1"/>
              </a:fgClr>
              <a:bgClr>
                <a:srgbClr val="3F6EA7"/>
              </a:bgClr>
            </a:pattFill>
            <a:ln w="6350"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49000">
                    <a:schemeClr val="bg1"/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5400000" scaled="1"/>
              </a:gradFill>
            </a:ln>
            <a:effectLst>
              <a:innerShdw blurRad="1905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9" name="평행 사변형 18">
              <a:extLst>
                <a:ext uri="{FF2B5EF4-FFF2-40B4-BE49-F238E27FC236}">
                  <a16:creationId xmlns:a16="http://schemas.microsoft.com/office/drawing/2014/main" id="{1B92059A-309A-4FE2-803E-1FB11C2DE20F}"/>
                </a:ext>
              </a:extLst>
            </p:cNvPr>
            <p:cNvSpPr/>
            <p:nvPr/>
          </p:nvSpPr>
          <p:spPr>
            <a:xfrm>
              <a:off x="11996696" y="3576398"/>
              <a:ext cx="891080" cy="295968"/>
            </a:xfrm>
            <a:prstGeom prst="parallelogram">
              <a:avLst>
                <a:gd name="adj" fmla="val 0"/>
              </a:avLst>
            </a:prstGeom>
            <a:gradFill>
              <a:gsLst>
                <a:gs pos="100000">
                  <a:schemeClr val="bg1">
                    <a:alpha val="17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5400000" scaled="1"/>
            </a:gradFill>
            <a:ln w="6350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89FEF9-F728-44BC-A00A-D46B02989E68}"/>
                </a:ext>
              </a:extLst>
            </p:cNvPr>
            <p:cNvSpPr txBox="1"/>
            <p:nvPr/>
          </p:nvSpPr>
          <p:spPr>
            <a:xfrm>
              <a:off x="12000182" y="3505232"/>
              <a:ext cx="887595" cy="750071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tx1">
                  <a:lumMod val="75000"/>
                  <a:lumOff val="25000"/>
                </a:schemeClr>
              </a:bgClr>
            </a:pattFill>
          </p:spPr>
          <p:txBody>
            <a:bodyPr wrap="square" lIns="0" tIns="0" rIns="0" bIns="0" rtlCol="0">
              <a:spAutoFit/>
            </a:bodyPr>
            <a:lstStyle/>
            <a:p>
              <a:pPr algn="ctr" defTabSz="1063917">
                <a:defRPr/>
              </a:pPr>
              <a:r>
                <a:rPr lang="en-US" altLang="ko-KR" sz="6000" dirty="0">
                  <a:solidFill>
                    <a:schemeClr val="bg1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rPr>
                <a:t>Ⅰ</a:t>
              </a:r>
              <a:endParaRPr lang="ko-KR" altLang="en-US" sz="600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0513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2052">
            <a:extLst>
              <a:ext uri="{FF2B5EF4-FFF2-40B4-BE49-F238E27FC236}">
                <a16:creationId xmlns:a16="http://schemas.microsoft.com/office/drawing/2014/main" id="{B7C3F0BD-7F16-F742-F166-ACB424551494}"/>
              </a:ext>
            </a:extLst>
          </p:cNvPr>
          <p:cNvSpPr txBox="1"/>
          <p:nvPr/>
        </p:nvSpPr>
        <p:spPr>
          <a:xfrm>
            <a:off x="6250126" y="1252587"/>
            <a:ext cx="245255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위치도</a:t>
            </a:r>
          </a:p>
        </p:txBody>
      </p:sp>
      <p:sp>
        <p:nvSpPr>
          <p:cNvPr id="106" name="모서리가 둥근 직사각형 19">
            <a:extLst>
              <a:ext uri="{FF2B5EF4-FFF2-40B4-BE49-F238E27FC236}">
                <a16:creationId xmlns:a16="http://schemas.microsoft.com/office/drawing/2014/main" id="{14AFE537-4994-0424-E44C-0228E14C4A79}"/>
              </a:ext>
            </a:extLst>
          </p:cNvPr>
          <p:cNvSpPr/>
          <p:nvPr/>
        </p:nvSpPr>
        <p:spPr>
          <a:xfrm>
            <a:off x="1527715" y="1355726"/>
            <a:ext cx="4314088" cy="51117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85725" cap="sq">
            <a:noFill/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marL="128588" marR="0" lvl="0" indent="-128588" defTabSz="1063917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ko-KR" altLang="en-US" sz="1400" b="1" i="0" u="none" strike="noStrike" kern="1200" cap="none" spc="-150" normalizeH="0" noProof="0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rPr>
              <a:t>인천대로 일반화 도로개량</a:t>
            </a:r>
            <a:r>
              <a:rPr kumimoji="1" lang="en-US" altLang="ko-KR" sz="1400" b="1" i="0" u="none" strike="noStrike" kern="1200" cap="none" spc="-150" normalizeH="0" noProof="0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rPr>
              <a:t>(2</a:t>
            </a:r>
            <a:r>
              <a:rPr kumimoji="1" lang="ko-KR" altLang="en-US" sz="1400" b="1" i="0" u="none" strike="noStrike" kern="1200" cap="none" spc="-150" normalizeH="0" noProof="0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rPr>
              <a:t>단계</a:t>
            </a:r>
            <a:r>
              <a:rPr kumimoji="1" lang="en-US" altLang="ko-KR" sz="1400" b="1" i="0" u="none" strike="noStrike" kern="1200" cap="none" spc="-150" normalizeH="0" noProof="0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rPr>
              <a:t>) </a:t>
            </a:r>
            <a:r>
              <a:rPr kumimoji="1" lang="ko-KR" altLang="en-US" sz="1400" b="1" i="0" u="none" strike="noStrike" kern="1200" cap="none" spc="-150" normalizeH="0" noProof="0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rPr>
              <a:t>및 혼잡도로 개설공사</a:t>
            </a:r>
          </a:p>
        </p:txBody>
      </p:sp>
      <p:sp>
        <p:nvSpPr>
          <p:cNvPr id="114" name="모서리가 둥근 직사각형 19">
            <a:extLst>
              <a:ext uri="{FF2B5EF4-FFF2-40B4-BE49-F238E27FC236}">
                <a16:creationId xmlns:a16="http://schemas.microsoft.com/office/drawing/2014/main" id="{B32B1A14-BE93-5388-6841-FFB88580C663}"/>
              </a:ext>
            </a:extLst>
          </p:cNvPr>
          <p:cNvSpPr/>
          <p:nvPr/>
        </p:nvSpPr>
        <p:spPr>
          <a:xfrm>
            <a:off x="1527715" y="2017117"/>
            <a:ext cx="4314088" cy="137982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85725" cap="sq">
            <a:noFill/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marL="138113" marR="0" lvl="0" indent="-138113" algn="l" defTabSz="1063917" rtl="0" eaLnBrk="0" fontAlgn="base" latinLnBrk="1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ko-KR" altLang="en-US" sz="1400" b="1" i="0" u="none" strike="noStrike" kern="1200" cap="none" spc="-150" normalizeH="0" baseline="0" noProof="0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rPr>
              <a:t>방음벽 철거 및 도로기능 개선으로 도시단절 해소</a:t>
            </a:r>
            <a:endParaRPr kumimoji="1" lang="en-US" altLang="ko-KR" sz="1400" b="1" i="0" u="none" strike="noStrike" kern="1200" cap="none" spc="-150" normalizeH="0" baseline="0" noProof="0" dirty="0">
              <a:ln>
                <a:solidFill>
                  <a:srgbClr val="4B7246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+mn-cs"/>
            </a:endParaRPr>
          </a:p>
          <a:p>
            <a:pPr marR="0" lvl="0" algn="l" defTabSz="1063917" rtl="0" eaLnBrk="0" fontAlgn="base" latinLnBrk="1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ko-KR" sz="1400" b="1" spc="-150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   </a:t>
            </a:r>
            <a:r>
              <a:rPr kumimoji="1" lang="ko-KR" altLang="en-US" sz="1400" b="1" i="0" u="none" strike="noStrike" kern="1200" cap="none" spc="-150" normalizeH="0" baseline="0" noProof="0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rPr>
              <a:t>및 도시재생 활성화</a:t>
            </a:r>
            <a:endParaRPr kumimoji="1" lang="en-US" altLang="ko-KR" sz="1400" b="1" i="0" u="none" strike="noStrike" kern="1200" cap="none" spc="-150" normalizeH="0" baseline="0" noProof="0" dirty="0">
              <a:ln>
                <a:solidFill>
                  <a:srgbClr val="4B7246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+mn-cs"/>
            </a:endParaRPr>
          </a:p>
          <a:p>
            <a:pPr marL="138113" marR="0" lvl="0" indent="-138113" algn="l" defTabSz="1063917" rtl="0" eaLnBrk="0" fontAlgn="base" latinLnBrk="1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1400" b="1" spc="-150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지하차도 건설로 통행시간 단축 및 소음</a:t>
            </a:r>
            <a:r>
              <a:rPr lang="en-US" altLang="ko-KR" sz="1400" b="1" spc="-150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400" b="1" spc="-150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미세먼지 감소 등 정주여건 개선</a:t>
            </a:r>
            <a:endParaRPr lang="en-US" altLang="ko-KR" sz="1400" b="1" spc="-150" dirty="0">
              <a:ln>
                <a:solidFill>
                  <a:srgbClr val="4B7246">
                    <a:alpha val="0"/>
                  </a:srgbClr>
                </a:solidFill>
              </a:ln>
              <a:solidFill>
                <a:prstClr val="black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138113" marR="0" lvl="0" indent="-138113" algn="l" defTabSz="1063917" rtl="0" eaLnBrk="0" fontAlgn="base" latinLnBrk="1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ko-KR" altLang="en-US" sz="1400" b="1" i="0" u="none" strike="noStrike" kern="1200" cap="none" spc="-150" normalizeH="0" baseline="0" noProof="0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rPr>
              <a:t>속도감 있는 사업진행으로 인천시민의 행정 신뢰도 제고</a:t>
            </a:r>
            <a:endParaRPr kumimoji="1" lang="ko-KR" altLang="en-US" sz="1400" b="1" i="0" u="none" strike="noStrike" kern="1200" cap="none" spc="0" normalizeH="0" baseline="0" noProof="0" dirty="0">
              <a:ln>
                <a:solidFill>
                  <a:srgbClr val="4B7246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+mn-cs"/>
            </a:endParaRPr>
          </a:p>
        </p:txBody>
      </p:sp>
      <p:sp>
        <p:nvSpPr>
          <p:cNvPr id="120" name="모서리가 둥근 직사각형 19">
            <a:extLst>
              <a:ext uri="{FF2B5EF4-FFF2-40B4-BE49-F238E27FC236}">
                <a16:creationId xmlns:a16="http://schemas.microsoft.com/office/drawing/2014/main" id="{F5DD1307-C116-74A2-3573-5FCCF2D30BA7}"/>
              </a:ext>
            </a:extLst>
          </p:cNvPr>
          <p:cNvSpPr/>
          <p:nvPr/>
        </p:nvSpPr>
        <p:spPr>
          <a:xfrm>
            <a:off x="1527715" y="3949403"/>
            <a:ext cx="4314088" cy="52339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85725" cap="sq">
            <a:noFill/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marL="138113" indent="-138113" defTabSz="1063917" latinLnBrk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2025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년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~ 2030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년</a:t>
            </a:r>
            <a:endParaRPr lang="en-US" altLang="ko-KR" sz="1400" b="1" dirty="0">
              <a:ln>
                <a:solidFill>
                  <a:srgbClr val="4B7246">
                    <a:alpha val="0"/>
                  </a:srgbClr>
                </a:solidFill>
              </a:ln>
              <a:solidFill>
                <a:prstClr val="black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4" name="모서리가 둥근 직사각형 19">
            <a:extLst>
              <a:ext uri="{FF2B5EF4-FFF2-40B4-BE49-F238E27FC236}">
                <a16:creationId xmlns:a16="http://schemas.microsoft.com/office/drawing/2014/main" id="{B1D483A8-1EFF-29CC-DDAD-F9F33EB068F2}"/>
              </a:ext>
            </a:extLst>
          </p:cNvPr>
          <p:cNvSpPr/>
          <p:nvPr/>
        </p:nvSpPr>
        <p:spPr>
          <a:xfrm>
            <a:off x="1537340" y="4558672"/>
            <a:ext cx="4314088" cy="173624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85725" cap="sq">
            <a:noFill/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 defTabSz="1063917" latinLnBrk="1">
              <a:buFont typeface="Arial" panose="020B0604020202020204" pitchFamily="34" charset="0"/>
              <a:buChar char="•"/>
              <a:defRPr/>
            </a:pPr>
            <a:endParaRPr kumimoji="1" lang="en-US" altLang="ko-KR" sz="1400" b="1" i="0" u="none" strike="noStrike" kern="1200" cap="none" spc="0" normalizeH="0" baseline="0" noProof="0" dirty="0">
              <a:ln>
                <a:solidFill>
                  <a:srgbClr val="4B7246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+mn-cs"/>
            </a:endParaRPr>
          </a:p>
        </p:txBody>
      </p:sp>
      <p:sp>
        <p:nvSpPr>
          <p:cNvPr id="127" name="직각 삼각형 126">
            <a:extLst>
              <a:ext uri="{FF2B5EF4-FFF2-40B4-BE49-F238E27FC236}">
                <a16:creationId xmlns:a16="http://schemas.microsoft.com/office/drawing/2014/main" id="{785945A8-4948-1DEE-0F19-0743BDE16988}"/>
              </a:ext>
            </a:extLst>
          </p:cNvPr>
          <p:cNvSpPr/>
          <p:nvPr/>
        </p:nvSpPr>
        <p:spPr bwMode="auto">
          <a:xfrm flipH="1" flipV="1">
            <a:off x="368174" y="4492837"/>
            <a:ext cx="1028313" cy="882011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32000"/>
                </a:schemeClr>
              </a:gs>
              <a:gs pos="66000">
                <a:schemeClr val="bg1">
                  <a:lumMod val="95000"/>
                  <a:alpha val="0"/>
                </a:schemeClr>
              </a:gs>
            </a:gsLst>
            <a:lin ang="10800000" scaled="0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9" name="모서리가 둥근 직사각형 19">
            <a:extLst>
              <a:ext uri="{FF2B5EF4-FFF2-40B4-BE49-F238E27FC236}">
                <a16:creationId xmlns:a16="http://schemas.microsoft.com/office/drawing/2014/main" id="{5B319CF4-CF18-67B2-659F-17671D1E8144}"/>
              </a:ext>
            </a:extLst>
          </p:cNvPr>
          <p:cNvSpPr/>
          <p:nvPr/>
        </p:nvSpPr>
        <p:spPr>
          <a:xfrm>
            <a:off x="1576380" y="4583346"/>
            <a:ext cx="4226484" cy="1711574"/>
          </a:xfrm>
          <a:prstGeom prst="roundRect">
            <a:avLst>
              <a:gd name="adj" fmla="val 0"/>
            </a:avLst>
          </a:prstGeom>
          <a:noFill/>
          <a:ln w="85725" cap="sq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기존 도로 철거</a:t>
            </a:r>
          </a:p>
          <a:p>
            <a:pPr>
              <a:lnSpc>
                <a:spcPct val="120000"/>
              </a:lnSpc>
            </a:pP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일반도로 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5.64km, 4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차로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보도 포함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 latinLnBrk="1">
              <a:lnSpc>
                <a:spcPct val="120000"/>
              </a:lnSpc>
            </a:pP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지하차도 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4.53km, 4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차로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U/D 4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개소</a:t>
            </a:r>
            <a:endParaRPr lang="en-US" altLang="ko-KR" sz="1400" b="1" dirty="0">
              <a:ln>
                <a:solidFill>
                  <a:srgbClr val="4B7246">
                    <a:alpha val="0"/>
                  </a:srgbClr>
                </a:solidFill>
              </a:ln>
              <a:solidFill>
                <a:prstClr val="black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latinLnBrk="1">
              <a:lnSpc>
                <a:spcPct val="120000"/>
              </a:lnSpc>
            </a:pP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  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보조간선도로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소형차 전용도로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sz="1400" b="1" dirty="0">
              <a:ln>
                <a:solidFill>
                  <a:srgbClr val="4B7246">
                    <a:alpha val="0"/>
                  </a:srgbClr>
                </a:solidFill>
              </a:ln>
              <a:solidFill>
                <a:prstClr val="black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latinLnBrk="1">
              <a:lnSpc>
                <a:spcPct val="120000"/>
              </a:lnSpc>
            </a:pP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조경녹지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도로 중앙부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 A=194,257m²</a:t>
            </a:r>
          </a:p>
          <a:p>
            <a:pPr latinLnBrk="1">
              <a:lnSpc>
                <a:spcPct val="120000"/>
              </a:lnSpc>
            </a:pP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  </a:t>
            </a:r>
            <a:r>
              <a:rPr lang="ko-KR" altLang="en-US" sz="1400" b="1" dirty="0" err="1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수목식재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산책로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보행교량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운동시설 등</a:t>
            </a:r>
            <a:endParaRPr kumimoji="1" lang="en-US" altLang="ko-KR" sz="1400" b="1" i="0" u="none" strike="noStrike" kern="1200" cap="none" spc="0" normalizeH="0" baseline="0" noProof="0" dirty="0">
              <a:ln>
                <a:solidFill>
                  <a:srgbClr val="4B7246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+mn-cs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9B03CE8C-F5AC-131D-144A-EC9DC2068D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42949" y="1272608"/>
            <a:ext cx="127481" cy="217051"/>
          </a:xfrm>
          <a:prstGeom prst="rect">
            <a:avLst/>
          </a:prstGeom>
        </p:spPr>
      </p:pic>
      <p:sp>
        <p:nvSpPr>
          <p:cNvPr id="13" name="모서리가 둥근 직사각형 19">
            <a:extLst>
              <a:ext uri="{FF2B5EF4-FFF2-40B4-BE49-F238E27FC236}">
                <a16:creationId xmlns:a16="http://schemas.microsoft.com/office/drawing/2014/main" id="{77F55F31-B19F-E22D-519B-934263D99D19}"/>
              </a:ext>
            </a:extLst>
          </p:cNvPr>
          <p:cNvSpPr/>
          <p:nvPr/>
        </p:nvSpPr>
        <p:spPr>
          <a:xfrm>
            <a:off x="1537340" y="3497589"/>
            <a:ext cx="4314088" cy="3614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85725" cap="sq">
            <a:noFill/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marL="138113" indent="-138113" defTabSz="1063917" latinLnBrk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인천대로 주안교차로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~</a:t>
            </a:r>
            <a:r>
              <a:rPr lang="ko-KR" altLang="en-US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서인천</a:t>
            </a:r>
            <a:r>
              <a:rPr lang="en-US" altLang="ko-KR" sz="1400" b="1" dirty="0">
                <a:ln>
                  <a:solidFill>
                    <a:srgbClr val="4B7246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IC</a:t>
            </a:r>
            <a:endParaRPr lang="ko-KR" altLang="en-US" sz="1400" b="1" dirty="0">
              <a:ln>
                <a:solidFill>
                  <a:srgbClr val="4B7246">
                    <a:alpha val="0"/>
                  </a:srgbClr>
                </a:solidFill>
              </a:ln>
              <a:solidFill>
                <a:prstClr val="black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07C4E8-82DA-4ED8-930F-E3B4BDD1B1A9}"/>
              </a:ext>
            </a:extLst>
          </p:cNvPr>
          <p:cNvSpPr txBox="1"/>
          <p:nvPr/>
        </p:nvSpPr>
        <p:spPr>
          <a:xfrm>
            <a:off x="1260000" y="486889"/>
            <a:ext cx="73519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사업개요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E0ABC94-536A-4ECF-ACD6-EE2FBDD36EF8}"/>
              </a:ext>
            </a:extLst>
          </p:cNvPr>
          <p:cNvSpPr txBox="1"/>
          <p:nvPr/>
        </p:nvSpPr>
        <p:spPr>
          <a:xfrm>
            <a:off x="337471" y="199106"/>
            <a:ext cx="72038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en-US" altLang="ko-KR" sz="4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endParaRPr lang="ko-KR" altLang="en-US" sz="4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30" name="표 29">
            <a:extLst>
              <a:ext uri="{FF2B5EF4-FFF2-40B4-BE49-F238E27FC236}">
                <a16:creationId xmlns:a16="http://schemas.microsoft.com/office/drawing/2014/main" id="{CC40B1FD-9E16-495F-9334-F1C1EA3757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024023"/>
              </p:ext>
            </p:extLst>
          </p:nvPr>
        </p:nvGraphicFramePr>
        <p:xfrm>
          <a:off x="346509" y="1355727"/>
          <a:ext cx="1066200" cy="511173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6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1173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사업명</a:t>
                      </a:r>
                      <a:endParaRPr lang="en-US" altLang="ko-KR" sz="16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4" name="표 33">
            <a:extLst>
              <a:ext uri="{FF2B5EF4-FFF2-40B4-BE49-F238E27FC236}">
                <a16:creationId xmlns:a16="http://schemas.microsoft.com/office/drawing/2014/main" id="{7ECA1CDE-C46F-4771-966D-07A5AC1BFD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238803"/>
              </p:ext>
            </p:extLst>
          </p:nvPr>
        </p:nvGraphicFramePr>
        <p:xfrm>
          <a:off x="346509" y="2017117"/>
          <a:ext cx="1066200" cy="13761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6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76160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사업목적</a:t>
                      </a:r>
                      <a:endParaRPr lang="en-US" altLang="ko-KR" sz="16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표 34">
            <a:extLst>
              <a:ext uri="{FF2B5EF4-FFF2-40B4-BE49-F238E27FC236}">
                <a16:creationId xmlns:a16="http://schemas.microsoft.com/office/drawing/2014/main" id="{885A405D-7897-499A-874F-E3F9E92BA4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011829"/>
              </p:ext>
            </p:extLst>
          </p:nvPr>
        </p:nvGraphicFramePr>
        <p:xfrm>
          <a:off x="356134" y="3497589"/>
          <a:ext cx="1066200" cy="361465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6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1465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사업구간</a:t>
                      </a:r>
                      <a:endParaRPr lang="en-US" altLang="ko-KR" sz="16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6" name="표 35">
            <a:extLst>
              <a:ext uri="{FF2B5EF4-FFF2-40B4-BE49-F238E27FC236}">
                <a16:creationId xmlns:a16="http://schemas.microsoft.com/office/drawing/2014/main" id="{1812CE83-317A-4505-A5EF-F5286AEF61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820313"/>
              </p:ext>
            </p:extLst>
          </p:nvPr>
        </p:nvGraphicFramePr>
        <p:xfrm>
          <a:off x="339605" y="3949402"/>
          <a:ext cx="1066200" cy="52339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6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3399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사업기간</a:t>
                      </a:r>
                      <a:endParaRPr lang="en-US" altLang="ko-KR" sz="16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7" name="표 36">
            <a:extLst>
              <a:ext uri="{FF2B5EF4-FFF2-40B4-BE49-F238E27FC236}">
                <a16:creationId xmlns:a16="http://schemas.microsoft.com/office/drawing/2014/main" id="{B3C949E1-5A95-42B3-9051-212052B7C1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450649"/>
              </p:ext>
            </p:extLst>
          </p:nvPr>
        </p:nvGraphicFramePr>
        <p:xfrm>
          <a:off x="330287" y="4558672"/>
          <a:ext cx="1066200" cy="173258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6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32582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사업규모</a:t>
                      </a:r>
                      <a:endParaRPr lang="en-US" altLang="ko-KR" sz="16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모서리가 둥근 직사각형 19">
            <a:extLst>
              <a:ext uri="{FF2B5EF4-FFF2-40B4-BE49-F238E27FC236}">
                <a16:creationId xmlns:a16="http://schemas.microsoft.com/office/drawing/2014/main" id="{9CD3CD8E-660A-44B3-8C24-9D3E6CEF2348}"/>
              </a:ext>
            </a:extLst>
          </p:cNvPr>
          <p:cNvSpPr/>
          <p:nvPr/>
        </p:nvSpPr>
        <p:spPr>
          <a:xfrm>
            <a:off x="1517651" y="6395565"/>
            <a:ext cx="4314088" cy="59369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85725" cap="sq">
            <a:noFill/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marL="138113" indent="-138113" defTabSz="1063917" latinLnBrk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1400" kern="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8,222</a:t>
            </a:r>
            <a:r>
              <a:rPr lang="ko-KR" altLang="en-US" sz="1400" kern="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억원</a:t>
            </a:r>
            <a:endParaRPr lang="en-US" altLang="ko-KR" sz="1400" kern="0" dirty="0">
              <a:ln>
                <a:solidFill>
                  <a:srgbClr val="000000">
                    <a:alpha val="0"/>
                  </a:srgbClr>
                </a:solidFill>
              </a:ln>
              <a:solidFill>
                <a:srgbClr val="00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defTabSz="1063917" latinLnBrk="1">
              <a:spcBef>
                <a:spcPts val="600"/>
              </a:spcBef>
              <a:defRPr/>
            </a:pPr>
            <a:r>
              <a:rPr lang="en-US" altLang="ko-KR" sz="1400" kern="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 (</a:t>
            </a:r>
            <a:r>
              <a:rPr lang="ko-KR" altLang="en-US" sz="1400" kern="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지하차도</a:t>
            </a:r>
            <a:r>
              <a:rPr lang="en-US" altLang="ko-KR" sz="1400" kern="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:5,818</a:t>
            </a:r>
            <a:r>
              <a:rPr lang="ko-KR" altLang="en-US" sz="1400" kern="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억원</a:t>
            </a:r>
            <a:r>
              <a:rPr lang="en-US" altLang="ko-KR" sz="1400" kern="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400" kern="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국비</a:t>
            </a:r>
            <a:r>
              <a:rPr lang="en-US" altLang="ko-KR" sz="1400" kern="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:</a:t>
            </a:r>
            <a:r>
              <a:rPr lang="ko-KR" altLang="en-US" sz="1400" kern="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지방비</a:t>
            </a:r>
            <a:r>
              <a:rPr lang="en-US" altLang="ko-KR" sz="1400" kern="0" dirty="0">
                <a:ln>
                  <a:solidFill>
                    <a:srgbClr val="000000">
                      <a:alpha val="0"/>
                    </a:srgbClr>
                  </a:solidFill>
                </a:ln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=50%:50%)</a:t>
            </a:r>
            <a:endParaRPr lang="ko-KR" altLang="en-US" sz="1400" kern="0" dirty="0">
              <a:ln>
                <a:solidFill>
                  <a:srgbClr val="000000">
                    <a:alpha val="0"/>
                  </a:srgbClr>
                </a:solidFill>
              </a:ln>
              <a:solidFill>
                <a:srgbClr val="00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25" name="표 24">
            <a:extLst>
              <a:ext uri="{FF2B5EF4-FFF2-40B4-BE49-F238E27FC236}">
                <a16:creationId xmlns:a16="http://schemas.microsoft.com/office/drawing/2014/main" id="{E72DFA4A-A602-4572-BAC6-8A9A22C8F1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058468"/>
              </p:ext>
            </p:extLst>
          </p:nvPr>
        </p:nvGraphicFramePr>
        <p:xfrm>
          <a:off x="336445" y="6395566"/>
          <a:ext cx="1066200" cy="59369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06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3692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공사비</a:t>
                      </a:r>
                      <a:endParaRPr lang="en-US" altLang="ko-KR" sz="1600" b="0" kern="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그림 2">
            <a:extLst>
              <a:ext uri="{FF2B5EF4-FFF2-40B4-BE49-F238E27FC236}">
                <a16:creationId xmlns:a16="http://schemas.microsoft.com/office/drawing/2014/main" id="{E0E5F96F-6B64-4B68-9B54-5200A443D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949" y="1560365"/>
            <a:ext cx="4314161" cy="542889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래픽 19">
            <a:extLst>
              <a:ext uri="{FF2B5EF4-FFF2-40B4-BE49-F238E27FC236}">
                <a16:creationId xmlns:a16="http://schemas.microsoft.com/office/drawing/2014/main" id="{2856C0C7-8A09-DDCA-6F49-8F3B0D75A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474" y="1272608"/>
            <a:ext cx="127481" cy="276209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105B4866-5616-9EC8-0937-D7902D5D3C1E}"/>
              </a:ext>
            </a:extLst>
          </p:cNvPr>
          <p:cNvSpPr txBox="1"/>
          <p:nvPr/>
        </p:nvSpPr>
        <p:spPr>
          <a:xfrm>
            <a:off x="544651" y="1252587"/>
            <a:ext cx="245255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추진 경위</a:t>
            </a:r>
          </a:p>
        </p:txBody>
      </p:sp>
      <p:graphicFrame>
        <p:nvGraphicFramePr>
          <p:cNvPr id="17" name="표 35">
            <a:extLst>
              <a:ext uri="{FF2B5EF4-FFF2-40B4-BE49-F238E27FC236}">
                <a16:creationId xmlns:a16="http://schemas.microsoft.com/office/drawing/2014/main" id="{FA4B43DE-4DCA-4B71-8C5F-8246F6FD0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973232"/>
              </p:ext>
            </p:extLst>
          </p:nvPr>
        </p:nvGraphicFramePr>
        <p:xfrm>
          <a:off x="333285" y="1637871"/>
          <a:ext cx="4968000" cy="540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3496198736"/>
                    </a:ext>
                  </a:extLst>
                </a:gridCol>
                <a:gridCol w="3888000">
                  <a:extLst>
                    <a:ext uri="{9D8B030D-6E8A-4147-A177-3AD203B41FA5}">
                      <a16:colId xmlns:a16="http://schemas.microsoft.com/office/drawing/2014/main" val="83858124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일시</a:t>
                      </a:r>
                      <a:endParaRPr lang="ko-KR" altLang="en-US" sz="1100" b="0" kern="0" spc="0" dirty="0">
                        <a:solidFill>
                          <a:schemeClr val="bg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추진 사항</a:t>
                      </a:r>
                      <a:endParaRPr lang="ko-KR" altLang="en-US" sz="1100" b="0" kern="0" spc="0" dirty="0">
                        <a:solidFill>
                          <a:schemeClr val="bg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6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290015267"/>
                  </a:ext>
                </a:extLst>
              </a:tr>
              <a:tr h="631110">
                <a:tc>
                  <a:txBody>
                    <a:bodyPr/>
                    <a:lstStyle/>
                    <a:p>
                      <a:pPr marL="0" marR="0" lvl="0" indent="0" algn="l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2017.12</a:t>
                      </a: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경인고속도로 인천시 이관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7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632058076"/>
                  </a:ext>
                </a:extLst>
              </a:tr>
              <a:tr h="631110">
                <a:tc>
                  <a:txBody>
                    <a:bodyPr/>
                    <a:lstStyle/>
                    <a:p>
                      <a:pPr marL="0" marR="0" lvl="0" indent="0" algn="l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2019.06</a:t>
                      </a: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인천대로 일반화 사업 기본 및 실시설계 착수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7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805223945"/>
                  </a:ext>
                </a:extLst>
              </a:tr>
              <a:tr h="631110">
                <a:tc>
                  <a:txBody>
                    <a:bodyPr/>
                    <a:lstStyle/>
                    <a:p>
                      <a:pPr marL="0" marR="0" lvl="0" indent="0" algn="l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2021.07</a:t>
                      </a: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제</a:t>
                      </a: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4</a:t>
                      </a: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차 대도시권 교통 혼잡도로 </a:t>
                      </a:r>
                      <a:b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</a:b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개선사업계획 반영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7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038125230"/>
                  </a:ext>
                </a:extLst>
              </a:tr>
              <a:tr h="631110">
                <a:tc>
                  <a:txBody>
                    <a:bodyPr/>
                    <a:lstStyle/>
                    <a:p>
                      <a:pPr marL="0" marR="0" lvl="0" indent="0" algn="l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2021.10</a:t>
                      </a: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사전타당성 조사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7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933565000"/>
                  </a:ext>
                </a:extLst>
              </a:tr>
              <a:tr h="504888">
                <a:tc>
                  <a:txBody>
                    <a:bodyPr/>
                    <a:lstStyle/>
                    <a:p>
                      <a:pPr marL="0" marR="0" lvl="0" indent="0" algn="l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2022.12</a:t>
                      </a: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예비타당성 조사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7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192678108"/>
                  </a:ext>
                </a:extLst>
              </a:tr>
              <a:tr h="504888">
                <a:tc>
                  <a:txBody>
                    <a:bodyPr/>
                    <a:lstStyle/>
                    <a:p>
                      <a:pPr marL="0" marR="0" lvl="0" indent="0" algn="l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2023.06</a:t>
                      </a: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기본계획</a:t>
                      </a: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착수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7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822292604"/>
                  </a:ext>
                </a:extLst>
              </a:tr>
              <a:tr h="504888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2023.09</a:t>
                      </a: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~2024.03</a:t>
                      </a: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총사업비 협의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7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551985114"/>
                  </a:ext>
                </a:extLst>
              </a:tr>
              <a:tr h="504888">
                <a:tc>
                  <a:txBody>
                    <a:bodyPr/>
                    <a:lstStyle/>
                    <a:p>
                      <a:pPr marL="0" marR="0" lvl="0" indent="0" algn="l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2024.03</a:t>
                      </a: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지하도로 기본계획 고시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7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536599844"/>
                  </a:ext>
                </a:extLst>
              </a:tr>
              <a:tr h="504888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2024.04</a:t>
                      </a: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대형공사 입찰방법심의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7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68599426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9ABD230-6346-4450-87FF-D14D68AFCCD2}"/>
              </a:ext>
            </a:extLst>
          </p:cNvPr>
          <p:cNvSpPr txBox="1"/>
          <p:nvPr/>
        </p:nvSpPr>
        <p:spPr>
          <a:xfrm>
            <a:off x="1260000" y="486889"/>
            <a:ext cx="73519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사업개요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BCC4DF-1014-4038-8C17-084298A82259}"/>
              </a:ext>
            </a:extLst>
          </p:cNvPr>
          <p:cNvSpPr txBox="1"/>
          <p:nvPr/>
        </p:nvSpPr>
        <p:spPr>
          <a:xfrm>
            <a:off x="337471" y="199106"/>
            <a:ext cx="72038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en-US" altLang="ko-KR" sz="4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endParaRPr lang="ko-KR" altLang="en-US" sz="4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95BD3856-3982-4122-8B99-BC4BBB36C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42874" y="1272608"/>
            <a:ext cx="127481" cy="27620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35881D7-5521-4FBA-8EF8-6A0B73E73E64}"/>
              </a:ext>
            </a:extLst>
          </p:cNvPr>
          <p:cNvSpPr txBox="1"/>
          <p:nvPr/>
        </p:nvSpPr>
        <p:spPr>
          <a:xfrm>
            <a:off x="5650051" y="1252587"/>
            <a:ext cx="245255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향후 추진 계획</a:t>
            </a:r>
          </a:p>
        </p:txBody>
      </p:sp>
      <p:graphicFrame>
        <p:nvGraphicFramePr>
          <p:cNvPr id="14" name="표 35">
            <a:extLst>
              <a:ext uri="{FF2B5EF4-FFF2-40B4-BE49-F238E27FC236}">
                <a16:creationId xmlns:a16="http://schemas.microsoft.com/office/drawing/2014/main" id="{040E7ADA-54D9-4B38-826E-26581FFFB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125397"/>
              </p:ext>
            </p:extLst>
          </p:nvPr>
        </p:nvGraphicFramePr>
        <p:xfrm>
          <a:off x="5438685" y="1637870"/>
          <a:ext cx="4968000" cy="5432257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3496198736"/>
                    </a:ext>
                  </a:extLst>
                </a:gridCol>
                <a:gridCol w="3888000">
                  <a:extLst>
                    <a:ext uri="{9D8B030D-6E8A-4147-A177-3AD203B41FA5}">
                      <a16:colId xmlns:a16="http://schemas.microsoft.com/office/drawing/2014/main" val="838581241"/>
                    </a:ext>
                  </a:extLst>
                </a:gridCol>
              </a:tblGrid>
              <a:tr h="4054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일시</a:t>
                      </a:r>
                      <a:endParaRPr lang="ko-KR" altLang="en-US" sz="1100" b="0" kern="0" spc="0" dirty="0">
                        <a:solidFill>
                          <a:schemeClr val="bg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0" spc="0" dirty="0">
                          <a:solidFill>
                            <a:schemeClr val="bg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추진 계획</a:t>
                      </a:r>
                      <a:endParaRPr lang="ko-KR" altLang="en-US" sz="1100" b="0" kern="0" spc="0" dirty="0">
                        <a:solidFill>
                          <a:schemeClr val="bg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6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290015267"/>
                  </a:ext>
                </a:extLst>
              </a:tr>
              <a:tr h="1471596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2024.07</a:t>
                      </a: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입찰안내서 </a:t>
                      </a: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가중치 기준 및 공기적정성심의</a:t>
                      </a:r>
                      <a:endParaRPr lang="en-US" altLang="ko-KR" sz="14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88900" marR="0" indent="-88900" algn="l" defTabSz="1006846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일상감사</a:t>
                      </a: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공사발주심의</a:t>
                      </a:r>
                      <a:endParaRPr lang="en-US" altLang="ko-KR" sz="14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88900" marR="0" indent="-88900" algn="l" defTabSz="1006846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조달청 입찰의뢰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10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665905954"/>
                  </a:ext>
                </a:extLst>
              </a:tr>
              <a:tr h="50788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2024.08</a:t>
                      </a:r>
                      <a:endParaRPr lang="en-US" altLang="ko-KR" sz="14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입찰 공고 및 사전심사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10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383204236"/>
                  </a:ext>
                </a:extLst>
              </a:tr>
              <a:tr h="50788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2024.10</a:t>
                      </a:r>
                      <a:endParaRPr lang="en-US" sz="14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현장설명회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10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342943150"/>
                  </a:ext>
                </a:extLst>
              </a:tr>
              <a:tr h="50788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2025.03</a:t>
                      </a: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입찰 및 설계도서 제출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10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038125230"/>
                  </a:ext>
                </a:extLst>
              </a:tr>
              <a:tr h="50788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2025.04</a:t>
                      </a: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실시설계 적격자 선정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10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641345990"/>
                  </a:ext>
                </a:extLst>
              </a:tr>
              <a:tr h="50788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2025.05</a:t>
                      </a: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우선시공분 착공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10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186590447"/>
                  </a:ext>
                </a:extLst>
              </a:tr>
              <a:tr h="50788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2025.10</a:t>
                      </a: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실시설계 적격 심의</a:t>
                      </a: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설계완료</a:t>
                      </a: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</a:t>
                      </a:r>
                      <a:endParaRPr lang="ko-KR" altLang="en-US" sz="14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10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933565000"/>
                  </a:ext>
                </a:extLst>
              </a:tr>
              <a:tr h="50788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2025.10</a:t>
                      </a:r>
                      <a:endParaRPr lang="en-US" sz="14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14400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본 공사 착공</a:t>
                      </a:r>
                      <a:endParaRPr lang="en-US" altLang="ko-KR" sz="14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7">
                        <a:alphaModFix amt="10000"/>
                      </a:blip>
                      <a:srcRect/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53659984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Box 75">
            <a:extLst>
              <a:ext uri="{FF2B5EF4-FFF2-40B4-BE49-F238E27FC236}">
                <a16:creationId xmlns:a16="http://schemas.microsoft.com/office/drawing/2014/main" id="{DC4F1470-0EBA-4CEC-929C-7D417C4DAD73}"/>
              </a:ext>
            </a:extLst>
          </p:cNvPr>
          <p:cNvSpPr txBox="1"/>
          <p:nvPr/>
        </p:nvSpPr>
        <p:spPr>
          <a:xfrm>
            <a:off x="1260000" y="486889"/>
            <a:ext cx="73519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사업개요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E35C6EC-7F8A-4825-8666-961F144B422F}"/>
              </a:ext>
            </a:extLst>
          </p:cNvPr>
          <p:cNvSpPr txBox="1"/>
          <p:nvPr/>
        </p:nvSpPr>
        <p:spPr>
          <a:xfrm>
            <a:off x="337471" y="199106"/>
            <a:ext cx="72038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en-US" altLang="ko-KR" sz="4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endParaRPr lang="ko-KR" altLang="en-US" sz="4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9429A8E0-89FC-464A-A21C-0E2FF47F2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7474" y="1272608"/>
            <a:ext cx="127481" cy="2762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6662B7F-058D-49E4-890A-DAFC82F44FF5}"/>
              </a:ext>
            </a:extLst>
          </p:cNvPr>
          <p:cNvSpPr txBox="1"/>
          <p:nvPr/>
        </p:nvSpPr>
        <p:spPr>
          <a:xfrm>
            <a:off x="544651" y="1252587"/>
            <a:ext cx="245255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설계 기준</a:t>
            </a: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1635C3C3-7505-499A-8EE7-94AA642C3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7474" y="3358879"/>
            <a:ext cx="127481" cy="2762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A5259C3-74D2-4135-ACE5-75FC55AB35CB}"/>
              </a:ext>
            </a:extLst>
          </p:cNvPr>
          <p:cNvSpPr txBox="1"/>
          <p:nvPr/>
        </p:nvSpPr>
        <p:spPr>
          <a:xfrm>
            <a:off x="544651" y="3338858"/>
            <a:ext cx="46564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지하차도 표준 횡단면도</a:t>
            </a:r>
            <a:endParaRPr lang="en-US" altLang="ko-KR" sz="2000" dirty="0">
              <a:ln>
                <a:solidFill>
                  <a:schemeClr val="tx1">
                    <a:alpha val="0"/>
                  </a:schemeClr>
                </a:solidFill>
              </a:ln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defTabSz="1063917">
              <a:defRPr/>
            </a:pPr>
            <a:r>
              <a:rPr lang="en-US" altLang="ko-KR" sz="16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ko-KR" altLang="en-US" sz="16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본선 왕복 </a:t>
            </a:r>
            <a:r>
              <a:rPr lang="en-US" altLang="ko-KR" sz="16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4</a:t>
            </a:r>
            <a:r>
              <a:rPr lang="ko-KR" altLang="en-US" sz="16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차로</a:t>
            </a:r>
            <a:r>
              <a:rPr lang="en-US" altLang="ko-KR" sz="16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, </a:t>
            </a:r>
            <a:r>
              <a:rPr lang="ko-KR" altLang="en-US" sz="16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소형차전용도로</a:t>
            </a:r>
            <a:r>
              <a:rPr lang="en-US" altLang="ko-KR" sz="16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  <a:endParaRPr lang="ko-KR" altLang="en-US" sz="2000" dirty="0">
              <a:ln>
                <a:solidFill>
                  <a:schemeClr val="tx1">
                    <a:alpha val="0"/>
                  </a:schemeClr>
                </a:solidFill>
              </a:ln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C1E750F2-854F-4BA2-8552-ECDF80A76920}"/>
              </a:ext>
            </a:extLst>
          </p:cNvPr>
          <p:cNvSpPr/>
          <p:nvPr/>
        </p:nvSpPr>
        <p:spPr bwMode="auto">
          <a:xfrm>
            <a:off x="345511" y="1665708"/>
            <a:ext cx="4859728" cy="1404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lIns="36000" tIns="36000" rIns="36000" bIns="36000" rtlCol="0" anchor="ctr"/>
          <a:lstStyle/>
          <a:p>
            <a:pPr marL="269875" defTabSz="1063917">
              <a:spcBef>
                <a:spcPts val="600"/>
              </a:spcBef>
              <a:defRPr/>
            </a:pPr>
            <a:r>
              <a:rPr lang="ko-KR" altLang="en-US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도로의 구분 </a:t>
            </a:r>
            <a:r>
              <a:rPr lang="en-US" altLang="ko-KR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: </a:t>
            </a:r>
            <a:r>
              <a:rPr lang="ko-KR" altLang="en-US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도시지역 보조간선도로</a:t>
            </a:r>
            <a:endParaRPr lang="en-US" altLang="ko-KR" sz="1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chemeClr val="tx1"/>
              </a:solidFill>
              <a:latin typeface="KoPub돋움체 Bold" pitchFamily="2" charset="-127"/>
              <a:ea typeface="KoPub돋움체 Bold" pitchFamily="2" charset="-127"/>
            </a:endParaRPr>
          </a:p>
          <a:p>
            <a:pPr marL="269875" defTabSz="1063917">
              <a:spcBef>
                <a:spcPts val="600"/>
              </a:spcBef>
              <a:defRPr/>
            </a:pPr>
            <a:r>
              <a:rPr lang="ko-KR" altLang="en-US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설계속도 </a:t>
            </a:r>
            <a:r>
              <a:rPr lang="en-US" altLang="ko-KR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- </a:t>
            </a:r>
            <a:r>
              <a:rPr lang="ko-KR" altLang="en-US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지하도로 본선 </a:t>
            </a:r>
            <a:r>
              <a:rPr lang="en-US" altLang="ko-KR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: 80km/</a:t>
            </a:r>
            <a:r>
              <a:rPr lang="en-US" altLang="ko-KR" sz="1400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hr</a:t>
            </a:r>
            <a:endParaRPr lang="en-US" altLang="ko-KR" sz="1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chemeClr val="tx1"/>
              </a:solidFill>
              <a:latin typeface="KoPub돋움체 Bold" pitchFamily="2" charset="-127"/>
              <a:ea typeface="KoPub돋움체 Bold" pitchFamily="2" charset="-127"/>
            </a:endParaRPr>
          </a:p>
          <a:p>
            <a:pPr marL="266700" defTabSz="1036638">
              <a:spcBef>
                <a:spcPts val="600"/>
              </a:spcBef>
              <a:defRPr/>
            </a:pPr>
            <a:r>
              <a:rPr lang="en-US" altLang="ko-KR" sz="1400" dirty="0">
                <a:ln>
                  <a:solidFill>
                    <a:prstClr val="white">
                      <a:alpha val="0"/>
                    </a:prstClr>
                  </a:solidFill>
                </a:ln>
                <a:latin typeface="KoPub돋움체 Bold" pitchFamily="2" charset="-127"/>
                <a:ea typeface="KoPub돋움체 Bold" pitchFamily="2" charset="-127"/>
              </a:rPr>
              <a:t>	- </a:t>
            </a:r>
            <a:r>
              <a:rPr lang="ko-KR" altLang="en-US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연결로 </a:t>
            </a:r>
            <a:r>
              <a:rPr lang="en-US" altLang="ko-KR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: 40km/</a:t>
            </a:r>
            <a:r>
              <a:rPr lang="en-US" altLang="ko-KR" sz="1400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hr</a:t>
            </a:r>
            <a:endParaRPr lang="en-US" altLang="ko-KR" sz="1400" dirty="0">
              <a:ln>
                <a:solidFill>
                  <a:prstClr val="white">
                    <a:alpha val="0"/>
                  </a:prstClr>
                </a:solidFill>
              </a:ln>
              <a:latin typeface="KoPub돋움체 Bold" pitchFamily="2" charset="-127"/>
              <a:ea typeface="KoPub돋움체 Bold" pitchFamily="2" charset="-127"/>
            </a:endParaRPr>
          </a:p>
          <a:p>
            <a:pPr marL="266700" defTabSz="1036638">
              <a:spcBef>
                <a:spcPts val="600"/>
              </a:spcBef>
              <a:defRPr/>
            </a:pPr>
            <a:r>
              <a:rPr lang="en-US" altLang="ko-KR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	- </a:t>
            </a:r>
            <a:r>
              <a:rPr lang="ko-KR" altLang="en-US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일반도로 </a:t>
            </a:r>
            <a:r>
              <a:rPr lang="en-US" altLang="ko-KR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: 50~60km/</a:t>
            </a:r>
            <a:r>
              <a:rPr lang="en-US" altLang="ko-KR" sz="1400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hr</a:t>
            </a:r>
            <a:endParaRPr lang="en-US" altLang="ko-KR" sz="1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chemeClr val="tx1"/>
              </a:solidFill>
              <a:latin typeface="KoPub돋움체 Bold" pitchFamily="2" charset="-127"/>
              <a:ea typeface="KoPub돋움체 Bold" pitchFamily="2" charset="-127"/>
            </a:endParaRPr>
          </a:p>
        </p:txBody>
      </p:sp>
      <p:sp>
        <p:nvSpPr>
          <p:cNvPr id="22" name="화살표: 오른쪽 21">
            <a:extLst>
              <a:ext uri="{FF2B5EF4-FFF2-40B4-BE49-F238E27FC236}">
                <a16:creationId xmlns:a16="http://schemas.microsoft.com/office/drawing/2014/main" id="{BBD06224-0D84-4971-90C9-DD6507BFC1C9}"/>
              </a:ext>
            </a:extLst>
          </p:cNvPr>
          <p:cNvSpPr/>
          <p:nvPr/>
        </p:nvSpPr>
        <p:spPr bwMode="auto">
          <a:xfrm>
            <a:off x="450736" y="1864706"/>
            <a:ext cx="174321" cy="96780"/>
          </a:xfrm>
          <a:prstGeom prst="rightArrow">
            <a:avLst>
              <a:gd name="adj1" fmla="val 61111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bg1"/>
              </a:gs>
              <a:gs pos="100000">
                <a:srgbClr val="0A64B6"/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화살표: 오른쪽 23">
            <a:extLst>
              <a:ext uri="{FF2B5EF4-FFF2-40B4-BE49-F238E27FC236}">
                <a16:creationId xmlns:a16="http://schemas.microsoft.com/office/drawing/2014/main" id="{77379AF8-72D3-4A32-917E-01F9080FB80B}"/>
              </a:ext>
            </a:extLst>
          </p:cNvPr>
          <p:cNvSpPr/>
          <p:nvPr/>
        </p:nvSpPr>
        <p:spPr bwMode="auto">
          <a:xfrm>
            <a:off x="450736" y="2183353"/>
            <a:ext cx="174321" cy="96780"/>
          </a:xfrm>
          <a:prstGeom prst="rightArrow">
            <a:avLst>
              <a:gd name="adj1" fmla="val 61111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bg1"/>
              </a:gs>
              <a:gs pos="100000">
                <a:srgbClr val="0A64B6"/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BADEF738-31DA-4D7A-81D5-2C8112E84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90763" y="4827489"/>
            <a:ext cx="127481" cy="27620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4006C19-7054-427A-B11F-D1FD45F278D6}"/>
              </a:ext>
            </a:extLst>
          </p:cNvPr>
          <p:cNvSpPr txBox="1"/>
          <p:nvPr/>
        </p:nvSpPr>
        <p:spPr>
          <a:xfrm>
            <a:off x="5697939" y="4807468"/>
            <a:ext cx="381779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dirty="0" err="1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구난차</a:t>
            </a: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제원</a:t>
            </a:r>
          </a:p>
        </p:txBody>
      </p:sp>
      <p:graphicFrame>
        <p:nvGraphicFramePr>
          <p:cNvPr id="27" name="표 35">
            <a:extLst>
              <a:ext uri="{FF2B5EF4-FFF2-40B4-BE49-F238E27FC236}">
                <a16:creationId xmlns:a16="http://schemas.microsoft.com/office/drawing/2014/main" id="{D2F750BD-956B-4724-BEF6-864A753FE46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486574" y="5215109"/>
          <a:ext cx="4898320" cy="1473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9160">
                  <a:extLst>
                    <a:ext uri="{9D8B030D-6E8A-4147-A177-3AD203B41FA5}">
                      <a16:colId xmlns:a16="http://schemas.microsoft.com/office/drawing/2014/main" val="3496198736"/>
                    </a:ext>
                  </a:extLst>
                </a:gridCol>
                <a:gridCol w="2449160">
                  <a:extLst>
                    <a:ext uri="{9D8B030D-6E8A-4147-A177-3AD203B41FA5}">
                      <a16:colId xmlns:a16="http://schemas.microsoft.com/office/drawing/2014/main" val="838581241"/>
                    </a:ext>
                  </a:extLst>
                </a:gridCol>
              </a:tblGrid>
              <a:tr h="321168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차종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차량높이</a:t>
                      </a:r>
                      <a:r>
                        <a:rPr lang="en-US" altLang="ko-KR" sz="15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(H)</a:t>
                      </a:r>
                      <a:endParaRPr lang="ko-KR" altLang="en-US" sz="1500" b="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29001526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지휘차</a:t>
                      </a: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중형</a:t>
                      </a: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)</a:t>
                      </a:r>
                      <a:endParaRPr lang="ko-KR" altLang="en-US" sz="14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Rix모던고딕 M" panose="02020603020101020101" pitchFamily="18" charset="-127"/>
                        <a:ea typeface="Rix모던고딕 M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6">
                        <a:alphaModFix amt="10000"/>
                      </a:blip>
                      <a:srcRect/>
                      <a:tile tx="0" ty="0" sx="20000" sy="2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3.1m</a:t>
                      </a: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이하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6">
                        <a:alphaModFix amt="23000"/>
                      </a:blip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933565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견인차</a:t>
                      </a: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중형</a:t>
                      </a: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)</a:t>
                      </a:r>
                      <a:endParaRPr lang="ko-KR" altLang="en-US" sz="14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Rix모던고딕 M" panose="02020603020101020101" pitchFamily="18" charset="-127"/>
                        <a:ea typeface="Rix모던고딕 M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6">
                        <a:alphaModFix amt="10000"/>
                      </a:blip>
                      <a:srcRect/>
                      <a:tile tx="0" ty="0" sx="20000" sy="2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3.2m</a:t>
                      </a: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이하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6">
                        <a:alphaModFix amt="23000"/>
                      </a:blip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16324277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견인차</a:t>
                      </a: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대형</a:t>
                      </a:r>
                      <a:r>
                        <a:rPr lang="en-US" altLang="ko-KR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)</a:t>
                      </a:r>
                      <a:endParaRPr lang="ko-KR" altLang="en-US" sz="14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Rix모던고딕 M" panose="02020603020101020101" pitchFamily="18" charset="-127"/>
                        <a:ea typeface="Rix모던고딕 M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6">
                        <a:alphaModFix amt="10000"/>
                      </a:blip>
                      <a:srcRect/>
                      <a:tile tx="0" ty="0" sx="20000" sy="2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3.5m</a:t>
                      </a: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이하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6">
                        <a:alphaModFix amt="23000"/>
                      </a:blip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1926781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구급차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6">
                        <a:alphaModFix amt="10000"/>
                      </a:blip>
                      <a:srcRect/>
                      <a:tile tx="0" ty="0" sx="20000" sy="2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2.86m</a:t>
                      </a:r>
                      <a:r>
                        <a:rPr lang="ko-KR" alt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이하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6">
                        <a:alphaModFix amt="23000"/>
                      </a:blip>
                      <a:tile tx="0" ty="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536599844"/>
                  </a:ext>
                </a:extLst>
              </a:tr>
            </a:tbl>
          </a:graphicData>
        </a:graphic>
      </p:graphicFrame>
      <p:pic>
        <p:nvPicPr>
          <p:cNvPr id="28" name="그래픽 27">
            <a:extLst>
              <a:ext uri="{FF2B5EF4-FFF2-40B4-BE49-F238E27FC236}">
                <a16:creationId xmlns:a16="http://schemas.microsoft.com/office/drawing/2014/main" id="{4FECA0C5-DD17-47CC-985D-66FD7B46F1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90763" y="3358879"/>
            <a:ext cx="127481" cy="27620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28CCB00-7212-401D-9583-A4B063213F27}"/>
              </a:ext>
            </a:extLst>
          </p:cNvPr>
          <p:cNvSpPr txBox="1"/>
          <p:nvPr/>
        </p:nvSpPr>
        <p:spPr>
          <a:xfrm>
            <a:off x="5697939" y="3338858"/>
            <a:ext cx="471228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소형차 전용도로 건축한계 기준</a:t>
            </a:r>
          </a:p>
        </p:txBody>
      </p:sp>
      <p:graphicFrame>
        <p:nvGraphicFramePr>
          <p:cNvPr id="30" name="표 35">
            <a:extLst>
              <a:ext uri="{FF2B5EF4-FFF2-40B4-BE49-F238E27FC236}">
                <a16:creationId xmlns:a16="http://schemas.microsoft.com/office/drawing/2014/main" id="{540323F2-608A-4877-8B37-958D80FA9D0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511974" y="3744693"/>
          <a:ext cx="4898320" cy="829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580">
                  <a:extLst>
                    <a:ext uri="{9D8B030D-6E8A-4147-A177-3AD203B41FA5}">
                      <a16:colId xmlns:a16="http://schemas.microsoft.com/office/drawing/2014/main" val="3496198736"/>
                    </a:ext>
                  </a:extLst>
                </a:gridCol>
                <a:gridCol w="1683810">
                  <a:extLst>
                    <a:ext uri="{9D8B030D-6E8A-4147-A177-3AD203B41FA5}">
                      <a16:colId xmlns:a16="http://schemas.microsoft.com/office/drawing/2014/main" val="2507154095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838581241"/>
                    </a:ext>
                  </a:extLst>
                </a:gridCol>
                <a:gridCol w="789780">
                  <a:extLst>
                    <a:ext uri="{9D8B030D-6E8A-4147-A177-3AD203B41FA5}">
                      <a16:colId xmlns:a16="http://schemas.microsoft.com/office/drawing/2014/main" val="1712506771"/>
                    </a:ext>
                  </a:extLst>
                </a:gridCol>
              </a:tblGrid>
              <a:tr h="505206"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예비타당성</a:t>
                      </a:r>
                      <a:endParaRPr lang="en-US" altLang="ko-KR" sz="1500" b="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조사</a:t>
                      </a:r>
                    </a:p>
                  </a:txBody>
                  <a:tcPr marL="36000" marR="3600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도로의 구조</a:t>
                      </a:r>
                      <a:r>
                        <a:rPr lang="en-US" altLang="ko-KR" sz="15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,</a:t>
                      </a:r>
                      <a:r>
                        <a:rPr lang="ko-KR" altLang="en-US" sz="15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시설</a:t>
                      </a:r>
                    </a:p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기준에 관한 규칙</a:t>
                      </a:r>
                    </a:p>
                  </a:txBody>
                  <a:tcPr marL="36000" marR="3600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지하도로</a:t>
                      </a:r>
                      <a:endParaRPr lang="en-US" altLang="ko-KR" sz="1500" b="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설계지침</a:t>
                      </a:r>
                    </a:p>
                  </a:txBody>
                  <a:tcPr marL="36000" marR="3600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적용</a:t>
                      </a:r>
                    </a:p>
                  </a:txBody>
                  <a:tcPr marL="36000" marR="3600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29001526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3.5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3.2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3.3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Rix모던고딕 M" panose="02020603020101020101" pitchFamily="18" charset="-127"/>
                          <a:ea typeface="Rix모던고딕 M" panose="02020603020101020101" pitchFamily="18" charset="-127"/>
                          <a:cs typeface="+mn-cs"/>
                        </a:rPr>
                        <a:t>3.5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3565000"/>
                  </a:ext>
                </a:extLst>
              </a:tr>
            </a:tbl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384969C2-4FE1-41AD-AB11-748DCC2CF5CC}"/>
              </a:ext>
            </a:extLst>
          </p:cNvPr>
          <p:cNvSpPr txBox="1"/>
          <p:nvPr/>
        </p:nvSpPr>
        <p:spPr>
          <a:xfrm>
            <a:off x="5486574" y="6730588"/>
            <a:ext cx="4896000" cy="3154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defTabSz="1063917">
              <a:defRPr/>
            </a:pPr>
            <a:r>
              <a:rPr lang="ko-KR" altLang="en-US" sz="14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견인차 및 구급차 통행 고려</a:t>
            </a:r>
          </a:p>
        </p:txBody>
      </p:sp>
      <p:sp>
        <p:nvSpPr>
          <p:cNvPr id="34" name="화살표: 오른쪽 33">
            <a:extLst>
              <a:ext uri="{FF2B5EF4-FFF2-40B4-BE49-F238E27FC236}">
                <a16:creationId xmlns:a16="http://schemas.microsoft.com/office/drawing/2014/main" id="{0A566A06-D6CC-44EC-A960-D7D633A9D030}"/>
              </a:ext>
            </a:extLst>
          </p:cNvPr>
          <p:cNvSpPr/>
          <p:nvPr/>
        </p:nvSpPr>
        <p:spPr bwMode="auto">
          <a:xfrm>
            <a:off x="6740648" y="6828162"/>
            <a:ext cx="174321" cy="128814"/>
          </a:xfrm>
          <a:prstGeom prst="rightArrow">
            <a:avLst>
              <a:gd name="adj1" fmla="val 61111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bg1">
                  <a:alpha val="0"/>
                </a:schemeClr>
              </a:gs>
              <a:gs pos="100000">
                <a:srgbClr val="0A64B6"/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0F2666D5-E183-4F3B-A999-456AFFA7A0F7}"/>
              </a:ext>
            </a:extLst>
          </p:cNvPr>
          <p:cNvSpPr/>
          <p:nvPr/>
        </p:nvSpPr>
        <p:spPr bwMode="auto">
          <a:xfrm>
            <a:off x="5486574" y="1662835"/>
            <a:ext cx="4923648" cy="1404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lIns="36000" tIns="36000" rIns="36000" bIns="36000" rtlCol="0" anchor="ctr"/>
          <a:lstStyle/>
          <a:p>
            <a:pPr marL="269875" defTabSz="1063917">
              <a:spcBef>
                <a:spcPts val="600"/>
              </a:spcBef>
              <a:defRPr/>
            </a:pPr>
            <a:r>
              <a:rPr lang="ko-KR" altLang="en-US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  소형차 전용도로 통행 기준 차량</a:t>
            </a:r>
            <a:endParaRPr lang="en-US" altLang="ko-KR" sz="1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chemeClr val="tx1"/>
              </a:solidFill>
              <a:latin typeface="KoPub돋움체 Bold" pitchFamily="2" charset="-127"/>
              <a:ea typeface="KoPub돋움체 Bold" pitchFamily="2" charset="-127"/>
            </a:endParaRPr>
          </a:p>
          <a:p>
            <a:pPr marL="269875" defTabSz="1063917">
              <a:spcBef>
                <a:spcPts val="600"/>
              </a:spcBef>
              <a:defRPr/>
            </a:pPr>
            <a:r>
              <a:rPr lang="en-US" altLang="ko-KR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     - </a:t>
            </a:r>
            <a:r>
              <a:rPr lang="ko-KR" altLang="en-US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여객 </a:t>
            </a:r>
            <a:r>
              <a:rPr lang="en-US" altLang="ko-KR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: 15</a:t>
            </a:r>
            <a:r>
              <a:rPr lang="ko-KR" altLang="en-US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인승 이하</a:t>
            </a:r>
            <a:endParaRPr lang="en-US" altLang="ko-KR" sz="1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chemeClr val="tx1"/>
              </a:solidFill>
              <a:latin typeface="KoPub돋움체 Bold" pitchFamily="2" charset="-127"/>
              <a:ea typeface="KoPub돋움체 Bold" pitchFamily="2" charset="-127"/>
            </a:endParaRPr>
          </a:p>
          <a:p>
            <a:pPr marL="269875" defTabSz="1063917">
              <a:spcBef>
                <a:spcPts val="600"/>
              </a:spcBef>
              <a:defRPr/>
            </a:pPr>
            <a:r>
              <a:rPr lang="en-US" altLang="ko-KR" sz="1400" dirty="0">
                <a:ln>
                  <a:solidFill>
                    <a:prstClr val="white">
                      <a:alpha val="0"/>
                    </a:prstClr>
                  </a:solidFill>
                </a:ln>
                <a:latin typeface="KoPub돋움체 Bold" pitchFamily="2" charset="-127"/>
                <a:ea typeface="KoPub돋움체 Bold" pitchFamily="2" charset="-127"/>
              </a:rPr>
              <a:t>     - </a:t>
            </a:r>
            <a:r>
              <a:rPr lang="ko-KR" altLang="en-US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화물 </a:t>
            </a:r>
            <a:r>
              <a:rPr lang="en-US" altLang="ko-KR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: 1.5ton </a:t>
            </a:r>
            <a:r>
              <a:rPr lang="ko-KR" altLang="en-US" sz="1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/>
                </a:solidFill>
                <a:latin typeface="KoPub돋움체 Bold" pitchFamily="2" charset="-127"/>
                <a:ea typeface="KoPub돋움체 Bold" pitchFamily="2" charset="-127"/>
              </a:rPr>
              <a:t>이하</a:t>
            </a:r>
            <a:endParaRPr lang="en-US" altLang="ko-KR" sz="1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chemeClr val="tx1"/>
              </a:solidFill>
              <a:latin typeface="KoPub돋움체 Bold" pitchFamily="2" charset="-127"/>
              <a:ea typeface="KoPub돋움체 Bold" pitchFamily="2" charset="-127"/>
            </a:endParaRPr>
          </a:p>
          <a:p>
            <a:pPr marL="269875" defTabSz="1063917">
              <a:spcBef>
                <a:spcPts val="600"/>
              </a:spcBef>
              <a:defRPr/>
            </a:pPr>
            <a:endParaRPr lang="en-US" altLang="ko-KR" sz="1400" dirty="0">
              <a:ln>
                <a:solidFill>
                  <a:prstClr val="white">
                    <a:alpha val="0"/>
                  </a:prstClr>
                </a:solidFill>
              </a:ln>
              <a:latin typeface="KoPub돋움체 Bold" pitchFamily="2" charset="-127"/>
              <a:ea typeface="KoPub돋움체 Bold" pitchFamily="2" charset="-127"/>
            </a:endParaRPr>
          </a:p>
        </p:txBody>
      </p:sp>
      <p:sp>
        <p:nvSpPr>
          <p:cNvPr id="36" name="화살표: 오른쪽 35">
            <a:extLst>
              <a:ext uri="{FF2B5EF4-FFF2-40B4-BE49-F238E27FC236}">
                <a16:creationId xmlns:a16="http://schemas.microsoft.com/office/drawing/2014/main" id="{AC02C761-B5AD-4DA1-8A60-6EE5A08C0128}"/>
              </a:ext>
            </a:extLst>
          </p:cNvPr>
          <p:cNvSpPr/>
          <p:nvPr/>
        </p:nvSpPr>
        <p:spPr bwMode="auto">
          <a:xfrm>
            <a:off x="5591799" y="1861833"/>
            <a:ext cx="174321" cy="96780"/>
          </a:xfrm>
          <a:prstGeom prst="rightArrow">
            <a:avLst>
              <a:gd name="adj1" fmla="val 61111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bg1"/>
              </a:gs>
              <a:gs pos="100000">
                <a:srgbClr val="0A64B6"/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B1A2006-F447-479D-B34B-3CE11371186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1" b="8664"/>
          <a:stretch/>
        </p:blipFill>
        <p:spPr>
          <a:xfrm>
            <a:off x="366722" y="4132223"/>
            <a:ext cx="4834328" cy="25560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92047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F9B53547-886B-464D-9E2E-7ACE04FF0422}"/>
              </a:ext>
            </a:extLst>
          </p:cNvPr>
          <p:cNvSpPr/>
          <p:nvPr/>
        </p:nvSpPr>
        <p:spPr bwMode="auto">
          <a:xfrm>
            <a:off x="1428750" y="3035300"/>
            <a:ext cx="9263063" cy="1076325"/>
          </a:xfrm>
          <a:prstGeom prst="rect">
            <a:avLst/>
          </a:prstGeom>
          <a:gradFill flip="none" rotWithShape="1">
            <a:gsLst>
              <a:gs pos="76152">
                <a:schemeClr val="bg2">
                  <a:lumMod val="75000"/>
                </a:schemeClr>
              </a:gs>
              <a:gs pos="100000">
                <a:srgbClr val="E5E5E5">
                  <a:alpha val="0"/>
                </a:srgbClr>
              </a:gs>
              <a:gs pos="1200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 rtlCol="0" anchor="ctr"/>
          <a:lstStyle/>
          <a:p>
            <a:pPr algn="ctr" latinLnBrk="0">
              <a:spcBef>
                <a:spcPct val="50000"/>
              </a:spcBef>
            </a:pPr>
            <a:endParaRPr lang="ko-KR" altLang="en-US" sz="1200" b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CB8FA3-D25F-46D5-85DD-6824A00A1141}"/>
              </a:ext>
            </a:extLst>
          </p:cNvPr>
          <p:cNvSpPr txBox="1"/>
          <p:nvPr/>
        </p:nvSpPr>
        <p:spPr>
          <a:xfrm>
            <a:off x="4384147" y="3273695"/>
            <a:ext cx="318384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4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기본계획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CA2D65F9-7E29-444E-AB63-4C7DF6C21ACD}"/>
              </a:ext>
            </a:extLst>
          </p:cNvPr>
          <p:cNvGrpSpPr/>
          <p:nvPr/>
        </p:nvGrpSpPr>
        <p:grpSpPr>
          <a:xfrm>
            <a:off x="3273993" y="3119805"/>
            <a:ext cx="793040" cy="923330"/>
            <a:chOff x="11996696" y="3505232"/>
            <a:chExt cx="894566" cy="750071"/>
          </a:xfrm>
        </p:grpSpPr>
        <p:sp>
          <p:nvSpPr>
            <p:cNvPr id="19" name="평행 사변형 18">
              <a:extLst>
                <a:ext uri="{FF2B5EF4-FFF2-40B4-BE49-F238E27FC236}">
                  <a16:creationId xmlns:a16="http://schemas.microsoft.com/office/drawing/2014/main" id="{473B8736-C3CD-4134-A8A5-AC505C29C6D7}"/>
                </a:ext>
              </a:extLst>
            </p:cNvPr>
            <p:cNvSpPr/>
            <p:nvPr/>
          </p:nvSpPr>
          <p:spPr>
            <a:xfrm>
              <a:off x="12000181" y="3580061"/>
              <a:ext cx="891081" cy="607607"/>
            </a:xfrm>
            <a:prstGeom prst="parallelogram">
              <a:avLst>
                <a:gd name="adj" fmla="val 1513"/>
              </a:avLst>
            </a:prstGeom>
            <a:pattFill prst="wdUpDiag">
              <a:fgClr>
                <a:schemeClr val="accent1"/>
              </a:fgClr>
              <a:bgClr>
                <a:srgbClr val="3F6EA7"/>
              </a:bgClr>
            </a:pattFill>
            <a:ln w="6350"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49000">
                    <a:schemeClr val="bg1"/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5400000" scaled="1"/>
              </a:gradFill>
            </a:ln>
            <a:effectLst>
              <a:innerShdw blurRad="1905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0" name="평행 사변형 19">
              <a:extLst>
                <a:ext uri="{FF2B5EF4-FFF2-40B4-BE49-F238E27FC236}">
                  <a16:creationId xmlns:a16="http://schemas.microsoft.com/office/drawing/2014/main" id="{FB8A68F9-E065-44C8-8C83-1492712D6B3F}"/>
                </a:ext>
              </a:extLst>
            </p:cNvPr>
            <p:cNvSpPr/>
            <p:nvPr/>
          </p:nvSpPr>
          <p:spPr>
            <a:xfrm>
              <a:off x="11996696" y="3576398"/>
              <a:ext cx="891080" cy="295968"/>
            </a:xfrm>
            <a:prstGeom prst="parallelogram">
              <a:avLst>
                <a:gd name="adj" fmla="val 0"/>
              </a:avLst>
            </a:prstGeom>
            <a:gradFill>
              <a:gsLst>
                <a:gs pos="100000">
                  <a:schemeClr val="bg1">
                    <a:alpha val="17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5400000" scaled="1"/>
            </a:gradFill>
            <a:ln w="6350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DE31E7B-FE41-4A4D-9C03-048FAAAF8F0E}"/>
                </a:ext>
              </a:extLst>
            </p:cNvPr>
            <p:cNvSpPr txBox="1"/>
            <p:nvPr/>
          </p:nvSpPr>
          <p:spPr>
            <a:xfrm>
              <a:off x="12000182" y="3505232"/>
              <a:ext cx="887595" cy="750071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tx1">
                  <a:lumMod val="75000"/>
                  <a:lumOff val="25000"/>
                </a:schemeClr>
              </a:bgClr>
            </a:pattFill>
          </p:spPr>
          <p:txBody>
            <a:bodyPr wrap="square" lIns="0" tIns="0" rIns="0" bIns="0" rtlCol="0">
              <a:spAutoFit/>
            </a:bodyPr>
            <a:lstStyle/>
            <a:p>
              <a:pPr algn="ctr" defTabSz="1063917">
                <a:defRPr/>
              </a:pPr>
              <a:r>
                <a:rPr lang="en-US" altLang="ko-KR" sz="6000" dirty="0">
                  <a:solidFill>
                    <a:schemeClr val="bg1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rPr>
                <a:t>Ⅱ</a:t>
              </a:r>
              <a:endParaRPr lang="ko-KR" altLang="en-US" sz="600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C6B78292-2DEE-48A3-9694-795657EBAE64}"/>
              </a:ext>
            </a:extLst>
          </p:cNvPr>
          <p:cNvSpPr txBox="1"/>
          <p:nvPr/>
        </p:nvSpPr>
        <p:spPr>
          <a:xfrm>
            <a:off x="1260000" y="486889"/>
            <a:ext cx="73519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기본계획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D97194-289D-45DD-8232-B6023846AA44}"/>
              </a:ext>
            </a:extLst>
          </p:cNvPr>
          <p:cNvSpPr txBox="1"/>
          <p:nvPr/>
        </p:nvSpPr>
        <p:spPr>
          <a:xfrm>
            <a:off x="337471" y="199106"/>
            <a:ext cx="72038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en-US" altLang="ko-KR" sz="4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endParaRPr lang="ko-KR" altLang="en-US" sz="4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740DB4E4-E80C-4829-95F9-23A208E6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7474" y="1272608"/>
            <a:ext cx="127481" cy="2762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031516-8A1C-4A74-B749-DAE89762F1FA}"/>
              </a:ext>
            </a:extLst>
          </p:cNvPr>
          <p:cNvSpPr txBox="1"/>
          <p:nvPr/>
        </p:nvSpPr>
        <p:spPr>
          <a:xfrm>
            <a:off x="544651" y="1252587"/>
            <a:ext cx="259478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지하도로 기본계획</a:t>
            </a: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8186131B-75B0-42EF-BA0B-999183851F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753010"/>
              </p:ext>
            </p:extLst>
          </p:nvPr>
        </p:nvGraphicFramePr>
        <p:xfrm>
          <a:off x="253540" y="1669228"/>
          <a:ext cx="4932000" cy="54360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754556901"/>
                    </a:ext>
                  </a:extLst>
                </a:gridCol>
                <a:gridCol w="2304000">
                  <a:extLst>
                    <a:ext uri="{9D8B030D-6E8A-4147-A177-3AD203B41FA5}">
                      <a16:colId xmlns:a16="http://schemas.microsoft.com/office/drawing/2014/main" val="215521628"/>
                    </a:ext>
                  </a:extLst>
                </a:gridCol>
              </a:tblGrid>
              <a:tr h="2664000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주요 사항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기본계획 착수보고 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: 2023. 07.</a:t>
                      </a:r>
                    </a:p>
                    <a:p>
                      <a:pPr marL="88900" marR="0" indent="-88900" algn="l" defTabSz="1006846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장래 교통량 예측 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: -  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가로 교통량 조사</a:t>
                      </a:r>
                      <a:endParaRPr lang="en-US" altLang="ko-KR" sz="1100" b="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0" marR="0" indent="0" algn="l" defTabSz="1006846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                         -  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교통 수요예측</a:t>
                      </a:r>
                      <a:endParaRPr lang="en-US" altLang="ko-KR" sz="1100" b="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88900" marR="0" indent="-88900" algn="l" defTabSz="1006846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설계 기준 개선 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: 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도로 </a:t>
                      </a:r>
                      <a:r>
                        <a:rPr lang="ko-KR" altLang="en-US" sz="1100" b="0" kern="0" spc="0" dirty="0" err="1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정지시거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개정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</a:t>
                      </a:r>
                    </a:p>
                    <a:p>
                      <a:pPr marL="0" marR="0" indent="0" algn="l" defTabSz="1006846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                         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지하도로 설계지침 제정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(2023)</a:t>
                      </a:r>
                    </a:p>
                    <a:p>
                      <a:pPr marL="88900" marR="0" indent="-88900" algn="l" defTabSz="1006846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지하차도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공사비 검토 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: </a:t>
                      </a:r>
                      <a:r>
                        <a:rPr lang="ko-KR" altLang="en-US" sz="1100" b="0" kern="0" spc="0" dirty="0" err="1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기재부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총사업비 협의</a:t>
                      </a:r>
                      <a:endParaRPr lang="en-US" altLang="ko-KR" sz="1100" b="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88900" marR="0" indent="-88900" algn="l" defTabSz="1006846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입찰안내서 작성</a:t>
                      </a:r>
                      <a:endParaRPr lang="en-US" altLang="ko-KR" sz="1100" b="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88900" marR="0" lvl="0" indent="-88900" algn="l" defTabSz="1006846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공기적정성 검토</a:t>
                      </a:r>
                      <a:endParaRPr lang="en-US" altLang="ko-KR" sz="1100" b="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88900" marR="0" lvl="0" indent="-88900" algn="l" defTabSz="1006846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홍보 동영상 제작</a:t>
                      </a:r>
                      <a:endParaRPr lang="en-US" altLang="ko-KR" sz="1100" b="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724578"/>
                  </a:ext>
                </a:extLst>
              </a:tr>
              <a:tr h="396000">
                <a:tc rowSpan="7"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지하차도 계획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규모 및 수량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BOX 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규격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L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=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4,134m,</a:t>
                      </a:r>
                    </a:p>
                    <a:p>
                      <a:pPr latinLnBrk="1"/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B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=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21.3m,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H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=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6.1m</a:t>
                      </a:r>
                      <a:endParaRPr lang="ko-KR" altLang="en-US" spc="0" dirty="0"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911214645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b="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콘크리트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302,443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㎥</a:t>
                      </a:r>
                      <a:endParaRPr lang="ko-KR" altLang="en-US" sz="1800" dirty="0"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014318081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0" kern="0" spc="0" dirty="0" err="1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굴착량</a:t>
                      </a:r>
                      <a:endParaRPr lang="ko-KR" altLang="en-US" sz="1100" b="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84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V = 1,046,794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㎥</a:t>
                      </a:r>
                      <a:endParaRPr lang="ko-KR" altLang="en-US" sz="1100" dirty="0"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755558067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0" kern="0" spc="0" dirty="0" err="1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가시설</a:t>
                      </a:r>
                      <a:endParaRPr lang="ko-KR" altLang="en-US" sz="1100" b="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84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L = 9,068m, A = 87,986</a:t>
                      </a:r>
                      <a:r>
                        <a:rPr lang="ko-KR" altLang="en-US" sz="1100" dirty="0"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㎡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69342435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지하차도 터널방재시설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 rowSpan="2"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방재등급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연장등급 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등급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894350003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b="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 vMerge="1"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ko-KR" altLang="en-US" sz="1100" b="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Rix모던고딕 M" panose="02020603020101020101" pitchFamily="18" charset="-127"/>
                        <a:ea typeface="Rix모던고딕 M" panose="0202060302010102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방재등급 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등급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226204608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주요시설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 gridSpan="2"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0" spc="0" dirty="0" err="1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물분무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소화기구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내화 콘크리트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100" kern="0" spc="0" dirty="0" err="1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차수벽</a:t>
                      </a:r>
                      <a:endParaRPr lang="ko-KR" altLang="en-US" sz="11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779287956"/>
                  </a:ext>
                </a:extLst>
              </a:tr>
            </a:tbl>
          </a:graphicData>
        </a:graphic>
      </p:graphicFrame>
      <p:grpSp>
        <p:nvGrpSpPr>
          <p:cNvPr id="11" name="그룹 10">
            <a:extLst>
              <a:ext uri="{FF2B5EF4-FFF2-40B4-BE49-F238E27FC236}">
                <a16:creationId xmlns:a16="http://schemas.microsoft.com/office/drawing/2014/main" id="{6FE55544-AFB2-4295-9035-7B9CDC201213}"/>
              </a:ext>
            </a:extLst>
          </p:cNvPr>
          <p:cNvGrpSpPr/>
          <p:nvPr/>
        </p:nvGrpSpPr>
        <p:grpSpPr>
          <a:xfrm>
            <a:off x="5503060" y="3631942"/>
            <a:ext cx="4851279" cy="246221"/>
            <a:chOff x="420363" y="1630684"/>
            <a:chExt cx="4851279" cy="246221"/>
          </a:xfrm>
        </p:grpSpPr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3258B2D6-D3EF-4C6A-AE56-304CCB3A0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0363" y="1694334"/>
              <a:ext cx="114101" cy="11410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63E1460-A78B-45C0-A7FD-7108C18281DD}"/>
                </a:ext>
              </a:extLst>
            </p:cNvPr>
            <p:cNvSpPr txBox="1"/>
            <p:nvPr/>
          </p:nvSpPr>
          <p:spPr>
            <a:xfrm>
              <a:off x="594181" y="1630684"/>
              <a:ext cx="4677461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R="77103" defTabSz="1063917">
                <a:buClr>
                  <a:srgbClr val="8064A2"/>
                </a:buClr>
                <a:buSzPct val="100000"/>
                <a:defRPr/>
              </a:pPr>
              <a:r>
                <a:rPr lang="ko-KR" altLang="en-US" sz="16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KoPub돋움체 Bold" panose="00000800000000000000" pitchFamily="2" charset="-127"/>
                  <a:ea typeface="KoPub돋움체 Bold" panose="00000800000000000000" pitchFamily="2" charset="-127"/>
                </a:rPr>
                <a:t>조경녹지 기본계획</a:t>
              </a:r>
            </a:p>
          </p:txBody>
        </p:sp>
      </p:grpSp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370C9F64-2F97-4E46-B8EA-6A8CD13E21C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494339" y="3907621"/>
          <a:ext cx="4860000" cy="115325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334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5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2628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설계 착수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2022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년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628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구   간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인천대로 시점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~ </a:t>
                      </a:r>
                      <a:r>
                        <a:rPr lang="ko-KR" alt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서인천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IC</a:t>
                      </a:r>
                      <a:endParaRPr lang="ko-KR" altLang="en-US" sz="11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19510258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규   모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전체 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L = 10.45km</a:t>
                      </a:r>
                    </a:p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기본계획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(2</a:t>
                      </a:r>
                      <a:r>
                        <a:rPr lang="ko-KR" alt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단계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 : L = 5.65km</a:t>
                      </a:r>
                      <a:endParaRPr lang="ko-KR" altLang="en-US" sz="11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78977930"/>
                  </a:ext>
                </a:extLst>
              </a:tr>
            </a:tbl>
          </a:graphicData>
        </a:graphic>
      </p:graphicFrame>
      <p:pic>
        <p:nvPicPr>
          <p:cNvPr id="15" name="그래픽 14">
            <a:extLst>
              <a:ext uri="{FF2B5EF4-FFF2-40B4-BE49-F238E27FC236}">
                <a16:creationId xmlns:a16="http://schemas.microsoft.com/office/drawing/2014/main" id="{42E39BD9-5CF7-4C4D-99FA-A0A11362F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67347" y="5371180"/>
            <a:ext cx="127481" cy="27620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7F63CC5-1A60-445F-8CBB-ACDC12DB8290}"/>
              </a:ext>
            </a:extLst>
          </p:cNvPr>
          <p:cNvSpPr txBox="1"/>
          <p:nvPr/>
        </p:nvSpPr>
        <p:spPr>
          <a:xfrm>
            <a:off x="5774524" y="5351159"/>
            <a:ext cx="259478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총 공사비 </a:t>
            </a:r>
            <a:r>
              <a:rPr lang="en-US" altLang="ko-KR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: 8,222</a:t>
            </a:r>
            <a:r>
              <a:rPr lang="ko-KR" altLang="en-US" sz="20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억원</a:t>
            </a:r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90C9B1F6-24A3-4FC6-A13C-5641A4BCD24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483411" y="5773372"/>
          <a:ext cx="4870928" cy="133185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4354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5464">
                  <a:extLst>
                    <a:ext uri="{9D8B030D-6E8A-4147-A177-3AD203B41FA5}">
                      <a16:colId xmlns:a16="http://schemas.microsoft.com/office/drawing/2014/main" val="195523639"/>
                    </a:ext>
                  </a:extLst>
                </a:gridCol>
              </a:tblGrid>
              <a:tr h="332964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토 목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기 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928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• 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도로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지하차도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교량 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 err="1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가시설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 등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• 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건축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기계설비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전기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통신 등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943013010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6,732</a:t>
                      </a:r>
                      <a:r>
                        <a:rPr lang="ko-KR" altLang="en-US" sz="11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억원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1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1,490</a:t>
                      </a:r>
                      <a:r>
                        <a:rPr lang="ko-KR" altLang="en-US" sz="1100" b="1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억원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  <a:extLst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216085700"/>
                  </a:ext>
                </a:extLst>
              </a:tr>
            </a:tbl>
          </a:graphicData>
        </a:graphic>
      </p:graphicFrame>
      <p:grpSp>
        <p:nvGrpSpPr>
          <p:cNvPr id="21" name="그룹 20">
            <a:extLst>
              <a:ext uri="{FF2B5EF4-FFF2-40B4-BE49-F238E27FC236}">
                <a16:creationId xmlns:a16="http://schemas.microsoft.com/office/drawing/2014/main" id="{5723AEF6-844C-4928-AB38-9E834104B949}"/>
              </a:ext>
            </a:extLst>
          </p:cNvPr>
          <p:cNvGrpSpPr/>
          <p:nvPr/>
        </p:nvGrpSpPr>
        <p:grpSpPr>
          <a:xfrm>
            <a:off x="5503060" y="1393549"/>
            <a:ext cx="4851279" cy="246221"/>
            <a:chOff x="420363" y="1630684"/>
            <a:chExt cx="4851279" cy="246221"/>
          </a:xfrm>
        </p:grpSpPr>
        <p:pic>
          <p:nvPicPr>
            <p:cNvPr id="24" name="그래픽 23">
              <a:extLst>
                <a:ext uri="{FF2B5EF4-FFF2-40B4-BE49-F238E27FC236}">
                  <a16:creationId xmlns:a16="http://schemas.microsoft.com/office/drawing/2014/main" id="{3CCC817A-33FA-485B-8D36-32902C6D4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0363" y="1694334"/>
              <a:ext cx="114101" cy="11410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2E3CB17-8C9F-453C-9E6C-B8DEB455557B}"/>
                </a:ext>
              </a:extLst>
            </p:cNvPr>
            <p:cNvSpPr txBox="1"/>
            <p:nvPr/>
          </p:nvSpPr>
          <p:spPr>
            <a:xfrm>
              <a:off x="594181" y="1630684"/>
              <a:ext cx="4677461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R="77103" defTabSz="1063917">
                <a:buClr>
                  <a:srgbClr val="8064A2"/>
                </a:buClr>
                <a:buSzPct val="100000"/>
                <a:defRPr/>
              </a:pPr>
              <a:r>
                <a:rPr lang="ko-KR" altLang="en-US" sz="16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KoPub돋움체 Bold" panose="00000800000000000000" pitchFamily="2" charset="-127"/>
                  <a:ea typeface="KoPub돋움체 Bold" panose="00000800000000000000" pitchFamily="2" charset="-127"/>
                </a:rPr>
                <a:t>인천대로 일반화 기본 및 실시설계</a:t>
              </a:r>
            </a:p>
          </p:txBody>
        </p:sp>
      </p:grpSp>
      <p:graphicFrame>
        <p:nvGraphicFramePr>
          <p:cNvPr id="26" name="표 25">
            <a:extLst>
              <a:ext uri="{FF2B5EF4-FFF2-40B4-BE49-F238E27FC236}">
                <a16:creationId xmlns:a16="http://schemas.microsoft.com/office/drawing/2014/main" id="{A95845D9-DCDA-44B4-AC57-A59C115ECF4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494339" y="1669228"/>
          <a:ext cx="4860000" cy="165241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334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5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9498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설계착수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2019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년 </a:t>
                      </a:r>
                      <a:r>
                        <a:rPr lang="en-US" altLang="ko-KR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6</a:t>
                      </a: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월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424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구간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인천 기점 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~ </a:t>
                      </a:r>
                      <a:r>
                        <a:rPr lang="ko-KR" alt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서인천 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IC</a:t>
                      </a:r>
                      <a:endParaRPr lang="ko-KR" altLang="en-US" sz="11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195102581"/>
                  </a:ext>
                </a:extLst>
              </a:tr>
              <a:tr h="706066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규모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L=10.45km, B=50.0m</a:t>
                      </a:r>
                      <a:endParaRPr lang="ko-KR" altLang="en-US" sz="11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도로 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: </a:t>
                      </a:r>
                      <a:r>
                        <a:rPr lang="ko-KR" alt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왕복 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4</a:t>
                      </a:r>
                      <a:r>
                        <a:rPr lang="ko-KR" alt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차로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보도 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4m </a:t>
                      </a:r>
                      <a:r>
                        <a:rPr lang="ko-KR" alt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포함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</a:t>
                      </a:r>
                      <a:endParaRPr lang="ko-KR" altLang="en-US" sz="11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주차장 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(3~5</a:t>
                      </a:r>
                      <a:r>
                        <a:rPr lang="ko-KR" alt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공구</a:t>
                      </a:r>
                      <a:r>
                        <a:rPr lang="en-US" altLang="ko-KR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)</a:t>
                      </a:r>
                      <a:endParaRPr lang="ko-KR" altLang="en-US" sz="1100" kern="0" spc="0" dirty="0">
                        <a:ln>
                          <a:solidFill>
                            <a:srgbClr val="000000">
                              <a:alpha val="0"/>
                            </a:srgb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78977930"/>
                  </a:ext>
                </a:extLst>
              </a:tr>
              <a:tr h="308424">
                <a:tc>
                  <a:txBody>
                    <a:bodyPr/>
                    <a:lstStyle/>
                    <a:p>
                      <a:pPr marL="0" marR="0" indent="0" algn="ctr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설계속도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00684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0" spc="0" dirty="0">
                          <a:ln>
                            <a:solidFill>
                              <a:srgbClr val="000000">
                                <a:alpha val="0"/>
                              </a:srgbClr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V=50~60km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4">
                        <a:alphaModFix amt="10000"/>
                      </a:blip>
                      <a:srcRect/>
                      <a:tile tx="0" ty="-1149350" sx="20000" sy="2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671618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853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래픽 16">
            <a:extLst>
              <a:ext uri="{FF2B5EF4-FFF2-40B4-BE49-F238E27FC236}">
                <a16:creationId xmlns:a16="http://schemas.microsoft.com/office/drawing/2014/main" id="{3A413230-EF15-5164-D5D7-52B9AB5AB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7474" y="1407358"/>
            <a:ext cx="127481" cy="2762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64AB5CD-4B58-019A-D60C-8C2BCD8572B2}"/>
              </a:ext>
            </a:extLst>
          </p:cNvPr>
          <p:cNvSpPr txBox="1"/>
          <p:nvPr/>
        </p:nvSpPr>
        <p:spPr>
          <a:xfrm>
            <a:off x="544651" y="1387337"/>
            <a:ext cx="559067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종평면도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246620F-E51E-4B6B-A82C-F2AEC63BB8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36"/>
          <a:stretch/>
        </p:blipFill>
        <p:spPr>
          <a:xfrm>
            <a:off x="346996" y="1901329"/>
            <a:ext cx="10015338" cy="294855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6B78292-2DEE-48A3-9694-795657EBAE64}"/>
              </a:ext>
            </a:extLst>
          </p:cNvPr>
          <p:cNvSpPr txBox="1"/>
          <p:nvPr/>
        </p:nvSpPr>
        <p:spPr>
          <a:xfrm>
            <a:off x="1260000" y="486889"/>
            <a:ext cx="73519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63917">
              <a:defRPr/>
            </a:pPr>
            <a:r>
              <a:rPr lang="ko-KR" altLang="en-US" sz="2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기본계획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D97194-289D-45DD-8232-B6023846AA44}"/>
              </a:ext>
            </a:extLst>
          </p:cNvPr>
          <p:cNvSpPr txBox="1"/>
          <p:nvPr/>
        </p:nvSpPr>
        <p:spPr>
          <a:xfrm>
            <a:off x="337471" y="199106"/>
            <a:ext cx="72038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063917">
              <a:defRPr/>
            </a:pPr>
            <a:r>
              <a:rPr lang="en-US" altLang="ko-KR" sz="4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endParaRPr lang="ko-KR" altLang="en-US" sz="4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1AACEF9C-FA95-41DC-8496-F2E80CB01E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95"/>
          <a:stretch/>
        </p:blipFill>
        <p:spPr>
          <a:xfrm>
            <a:off x="347096" y="4845506"/>
            <a:ext cx="10015338" cy="185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1953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대림 정식 템플릿_v1.2">
  <a:themeElements>
    <a:clrScheme name="대림산업 테마 색">
      <a:dk1>
        <a:srgbClr val="000000"/>
      </a:dk1>
      <a:lt1>
        <a:srgbClr val="FFFFFF"/>
      </a:lt1>
      <a:dk2>
        <a:srgbClr val="CECECE"/>
      </a:dk2>
      <a:lt2>
        <a:srgbClr val="919191"/>
      </a:lt2>
      <a:accent1>
        <a:srgbClr val="666666"/>
      </a:accent1>
      <a:accent2>
        <a:srgbClr val="A1A1A1"/>
      </a:accent2>
      <a:accent3>
        <a:srgbClr val="1B2E5A"/>
      </a:accent3>
      <a:accent4>
        <a:srgbClr val="008BB0"/>
      </a:accent4>
      <a:accent5>
        <a:srgbClr val="E87E00"/>
      </a:accent5>
      <a:accent6>
        <a:srgbClr val="5C4637"/>
      </a:accent6>
      <a:hlink>
        <a:srgbClr val="002060"/>
      </a:hlink>
      <a:folHlink>
        <a:srgbClr val="C000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blipFill>
          <a:blip xmlns:r="http://schemas.openxmlformats.org/officeDocument/2006/relationships" r:embed="rId1"/>
          <a:stretch>
            <a:fillRect/>
          </a:stretch>
        </a:blipFill>
        <a:ln w="9525">
          <a:noFill/>
          <a:miter lim="800000"/>
          <a:headEnd/>
          <a:tailEnd/>
        </a:ln>
        <a:effectLst/>
      </a:spPr>
      <a:bodyPr lIns="36000" tIns="36000" rIns="36000" bIns="36000" rtlCol="0" anchor="ctr"/>
      <a:lstStyle>
        <a:defPPr algn="ctr" latinLnBrk="0">
          <a:spcBef>
            <a:spcPct val="50000"/>
          </a:spcBef>
          <a:defRPr sz="1200" b="0">
            <a:latin typeface="맑은 고딕" pitchFamily="50" charset="-127"/>
            <a:ea typeface="맑은 고딕" pitchFamily="50" charset="-127"/>
          </a:defRPr>
        </a:defPPr>
      </a:lst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none" lIns="36000" tIns="36000" rIns="36000" bIns="36000" rtlCol="0">
        <a:spAutoFit/>
      </a:bodyPr>
      <a:lstStyle>
        <a:defPPr algn="ctr" latinLnBrk="0">
          <a:defRPr sz="1200" b="0" dirty="0" smtClean="0">
            <a:latin typeface="맑은 고딕" pitchFamily="50" charset="-127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62346F22112CF54DA67E8F081091891B" ma:contentTypeVersion="0" ma:contentTypeDescription="새 문서를 만듭니다." ma:contentTypeScope="" ma:versionID="0db573040de78bd84c5032ed65e4b35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d8f6c9257034a6ffde9c3b3e5e5b89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813F09F-34E8-431F-A80C-B4A6511288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E71618-05D4-4CCB-BDE8-775EA2A8C7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C50B212-C711-4D4C-8B4E-E45285B082B7}">
  <ds:schemaRefs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42799</TotalTime>
  <Words>1329</Words>
  <Application>Microsoft Office PowerPoint</Application>
  <PresentationFormat>사용자 지정</PresentationFormat>
  <Paragraphs>409</Paragraphs>
  <Slides>22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36" baseType="lpstr">
      <vt:lpstr>나눔스퀘어 ExtraBold</vt:lpstr>
      <vt:lpstr>HY견고딕</vt:lpstr>
      <vt:lpstr>굴림</vt:lpstr>
      <vt:lpstr>KoPub돋움체 Bold</vt:lpstr>
      <vt:lpstr>DINPro-Bold</vt:lpstr>
      <vt:lpstr>Arial</vt:lpstr>
      <vt:lpstr>HY헤드라인M</vt:lpstr>
      <vt:lpstr>Wingdings</vt:lpstr>
      <vt:lpstr>돋움</vt:lpstr>
      <vt:lpstr>Rix모던고딕 M</vt:lpstr>
      <vt:lpstr>Rix모던고딕 B</vt:lpstr>
      <vt:lpstr>HY견명조</vt:lpstr>
      <vt:lpstr>맑은 고딕</vt:lpstr>
      <vt:lpstr>대림 정식 템플릿_v1.2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대림산업 경영개선팀</dc:creator>
  <cp:lastModifiedBy>dsu</cp:lastModifiedBy>
  <cp:revision>2362</cp:revision>
  <cp:lastPrinted>2024-06-10T04:40:05Z</cp:lastPrinted>
  <dcterms:created xsi:type="dcterms:W3CDTF">2012-12-12T04:21:44Z</dcterms:created>
  <dcterms:modified xsi:type="dcterms:W3CDTF">2024-06-28T06:05:18Z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0x01010062346F22112CF54DA67E8F081091891B</vt:lpwstr>
  </property>
</Properties>
</file>